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Montserrat"/>
      <p:regular r:id="rId31"/>
      <p:bold r:id="rId32"/>
      <p:italic r:id="rId33"/>
      <p:boldItalic r:id="rId34"/>
    </p:embeddedFont>
    <p:embeddedFont>
      <p:font typeface="Righteous"/>
      <p:regular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Righteous-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8d24c99d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8d24c99d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8d24c99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8d24c99d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40f2fe47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40f2fe47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40f2fe47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40f2fe47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540f2fe47f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40f2fe47f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292ba6c0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292ba6c0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540f2fe47f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40f2fe47f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40f2fe47f_5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40f2fe47f_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40f2fe47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40f2fe47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540f2fe47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40f2fe47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12380cd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12380cd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540f2fe47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40f2fe47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540f2fe47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40f2fe47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9dbe45b0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9dbe45b0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9dbe45b08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9dbe45b08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540f2fe47f_5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40f2fe47f_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540f2fe47f_5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40f2fe47f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5403b4b4a0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403b4b4a0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5403b4b4a0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403b4b4a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540f2fe47f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40f2fe47f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12380cd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12380cd4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8d24c99d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8d24c99d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9dbe45b08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9dbe45b08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8d24c99d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8d24c99d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6.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6.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31.png"/><Relationship Id="rId7" Type="http://schemas.openxmlformats.org/officeDocument/2006/relationships/image" Target="../media/image22.png"/><Relationship Id="rId8"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8.png"/><Relationship Id="rId7"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3.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40.png"/><Relationship Id="rId5" Type="http://schemas.openxmlformats.org/officeDocument/2006/relationships/image" Target="../media/image6.png"/><Relationship Id="rId6" Type="http://schemas.openxmlformats.org/officeDocument/2006/relationships/image" Target="../media/image41.png"/><Relationship Id="rId7"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jpg"/><Relationship Id="rId4" Type="http://schemas.openxmlformats.org/officeDocument/2006/relationships/image" Target="../media/image6.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jpg"/><Relationship Id="rId4" Type="http://schemas.openxmlformats.org/officeDocument/2006/relationships/image" Target="../media/image3.png"/><Relationship Id="rId5"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jpg"/><Relationship Id="rId4" Type="http://schemas.openxmlformats.org/officeDocument/2006/relationships/image" Target="../media/image3.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3.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1" Type="http://schemas.openxmlformats.org/officeDocument/2006/relationships/image" Target="../media/image7.jpg"/><Relationship Id="rId10" Type="http://schemas.openxmlformats.org/officeDocument/2006/relationships/image" Target="../media/image2.jpg"/><Relationship Id="rId13" Type="http://schemas.openxmlformats.org/officeDocument/2006/relationships/image" Target="../media/image17.jpg"/><Relationship Id="rId12" Type="http://schemas.openxmlformats.org/officeDocument/2006/relationships/image" Target="../media/image11.jp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5.jpg"/><Relationship Id="rId14" Type="http://schemas.openxmlformats.org/officeDocument/2006/relationships/image" Target="../media/image16.jpg"/><Relationship Id="rId5" Type="http://schemas.openxmlformats.org/officeDocument/2006/relationships/image" Target="../media/image6.png"/><Relationship Id="rId6" Type="http://schemas.openxmlformats.org/officeDocument/2006/relationships/image" Target="../media/image1.jpg"/><Relationship Id="rId7" Type="http://schemas.openxmlformats.org/officeDocument/2006/relationships/image" Target="../media/image8.jpg"/><Relationship Id="rId8"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2.png"/><Relationship Id="rId5" Type="http://schemas.openxmlformats.org/officeDocument/2006/relationships/image" Target="../media/image3.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13.jp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0" y="0"/>
            <a:ext cx="9144000" cy="51396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2"/>
          <p:cNvPicPr preferRelativeResize="0"/>
          <p:nvPr/>
        </p:nvPicPr>
        <p:blipFill>
          <a:blip r:embed="rId3">
            <a:alphaModFix/>
          </a:blip>
          <a:stretch>
            <a:fillRect/>
          </a:stretch>
        </p:blipFill>
        <p:spPr>
          <a:xfrm>
            <a:off x="0" y="2286"/>
            <a:ext cx="9144000" cy="5138928"/>
          </a:xfrm>
          <a:prstGeom prst="rect">
            <a:avLst/>
          </a:prstGeom>
          <a:noFill/>
          <a:ln>
            <a:noFill/>
          </a:ln>
        </p:spPr>
      </p:pic>
      <p:sp>
        <p:nvSpPr>
          <p:cNvPr id="158" name="Google Shape;158;p22"/>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ESTRUCTURA</a:t>
            </a:r>
            <a:endParaRPr b="1" sz="2300">
              <a:solidFill>
                <a:srgbClr val="2BB4B1"/>
              </a:solidFill>
              <a:latin typeface="Righteous"/>
              <a:ea typeface="Righteous"/>
              <a:cs typeface="Righteous"/>
              <a:sym typeface="Righteous"/>
            </a:endParaRPr>
          </a:p>
        </p:txBody>
      </p:sp>
      <p:pic>
        <p:nvPicPr>
          <p:cNvPr id="160" name="Google Shape;160;p22"/>
          <p:cNvPicPr preferRelativeResize="0"/>
          <p:nvPr/>
        </p:nvPicPr>
        <p:blipFill>
          <a:blip r:embed="rId4">
            <a:alphaModFix/>
          </a:blip>
          <a:stretch>
            <a:fillRect/>
          </a:stretch>
        </p:blipFill>
        <p:spPr>
          <a:xfrm>
            <a:off x="64100" y="4341776"/>
            <a:ext cx="1174001" cy="880072"/>
          </a:xfrm>
          <a:prstGeom prst="rect">
            <a:avLst/>
          </a:prstGeom>
          <a:noFill/>
          <a:ln>
            <a:noFill/>
          </a:ln>
        </p:spPr>
      </p:pic>
      <p:sp>
        <p:nvSpPr>
          <p:cNvPr id="161" name="Google Shape;161;p22"/>
          <p:cNvSpPr txBox="1"/>
          <p:nvPr/>
        </p:nvSpPr>
        <p:spPr>
          <a:xfrm>
            <a:off x="4301600" y="268875"/>
            <a:ext cx="4527900" cy="22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2"/>
          <p:cNvPicPr preferRelativeResize="0"/>
          <p:nvPr/>
        </p:nvPicPr>
        <p:blipFill rotWithShape="1">
          <a:blip r:embed="rId5">
            <a:alphaModFix/>
          </a:blip>
          <a:srcRect b="0" l="0" r="0" t="72867"/>
          <a:stretch/>
        </p:blipFill>
        <p:spPr>
          <a:xfrm>
            <a:off x="1568900" y="2334150"/>
            <a:ext cx="6076950" cy="922625"/>
          </a:xfrm>
          <a:prstGeom prst="rect">
            <a:avLst/>
          </a:prstGeom>
          <a:noFill/>
          <a:ln>
            <a:noFill/>
          </a:ln>
        </p:spPr>
      </p:pic>
      <p:pic>
        <p:nvPicPr>
          <p:cNvPr id="163" name="Google Shape;163;p22"/>
          <p:cNvPicPr preferRelativeResize="0"/>
          <p:nvPr/>
        </p:nvPicPr>
        <p:blipFill rotWithShape="1">
          <a:blip r:embed="rId5">
            <a:alphaModFix/>
          </a:blip>
          <a:srcRect b="33197" l="0" r="0" t="36407"/>
          <a:stretch/>
        </p:blipFill>
        <p:spPr>
          <a:xfrm>
            <a:off x="1568900" y="1453625"/>
            <a:ext cx="6076950" cy="880075"/>
          </a:xfrm>
          <a:prstGeom prst="rect">
            <a:avLst/>
          </a:prstGeom>
          <a:noFill/>
          <a:ln>
            <a:noFill/>
          </a:ln>
        </p:spPr>
      </p:pic>
      <p:pic>
        <p:nvPicPr>
          <p:cNvPr id="164" name="Google Shape;164;p22"/>
          <p:cNvPicPr preferRelativeResize="0"/>
          <p:nvPr/>
        </p:nvPicPr>
        <p:blipFill rotWithShape="1">
          <a:blip r:embed="rId5">
            <a:alphaModFix/>
          </a:blip>
          <a:srcRect b="0" l="0" r="0" t="72867"/>
          <a:stretch/>
        </p:blipFill>
        <p:spPr>
          <a:xfrm rot="10800000">
            <a:off x="1568900" y="556725"/>
            <a:ext cx="6076950" cy="896900"/>
          </a:xfrm>
          <a:prstGeom prst="rect">
            <a:avLst/>
          </a:prstGeom>
          <a:noFill/>
          <a:ln>
            <a:noFill/>
          </a:ln>
        </p:spPr>
      </p:pic>
      <p:pic>
        <p:nvPicPr>
          <p:cNvPr id="165" name="Google Shape;165;p22"/>
          <p:cNvPicPr preferRelativeResize="0"/>
          <p:nvPr/>
        </p:nvPicPr>
        <p:blipFill>
          <a:blip r:embed="rId6">
            <a:alphaModFix/>
          </a:blip>
          <a:stretch>
            <a:fillRect/>
          </a:stretch>
        </p:blipFill>
        <p:spPr>
          <a:xfrm>
            <a:off x="1470475" y="3074925"/>
            <a:ext cx="2593144" cy="1457345"/>
          </a:xfrm>
          <a:prstGeom prst="rect">
            <a:avLst/>
          </a:prstGeom>
          <a:noFill/>
          <a:ln>
            <a:noFill/>
          </a:ln>
        </p:spPr>
      </p:pic>
      <p:pic>
        <p:nvPicPr>
          <p:cNvPr id="166" name="Google Shape;166;p22"/>
          <p:cNvPicPr preferRelativeResize="0"/>
          <p:nvPr/>
        </p:nvPicPr>
        <p:blipFill>
          <a:blip r:embed="rId6">
            <a:alphaModFix/>
          </a:blip>
          <a:stretch>
            <a:fillRect/>
          </a:stretch>
        </p:blipFill>
        <p:spPr>
          <a:xfrm>
            <a:off x="4771906" y="3074931"/>
            <a:ext cx="2593144" cy="1457345"/>
          </a:xfrm>
          <a:prstGeom prst="rect">
            <a:avLst/>
          </a:prstGeom>
          <a:noFill/>
          <a:ln>
            <a:noFill/>
          </a:ln>
        </p:spPr>
      </p:pic>
      <p:sp>
        <p:nvSpPr>
          <p:cNvPr id="167" name="Google Shape;167;p22"/>
          <p:cNvSpPr txBox="1"/>
          <p:nvPr/>
        </p:nvSpPr>
        <p:spPr>
          <a:xfrm>
            <a:off x="2069525" y="1103200"/>
            <a:ext cx="5143200" cy="1818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100">
                <a:solidFill>
                  <a:srgbClr val="0B263F"/>
                </a:solidFill>
                <a:latin typeface="Oswald"/>
                <a:ea typeface="Oswald"/>
                <a:cs typeface="Oswald"/>
                <a:sym typeface="Oswald"/>
              </a:rPr>
              <a:t>Un mapa con tres zonas</a:t>
            </a:r>
            <a:r>
              <a:rPr lang="es" sz="1100">
                <a:solidFill>
                  <a:srgbClr val="0B263F"/>
                </a:solidFill>
                <a:latin typeface="Oswald"/>
                <a:ea typeface="Oswald"/>
                <a:cs typeface="Oswald"/>
                <a:sym typeface="Oswald"/>
              </a:rPr>
              <a:t> llenas de </a:t>
            </a:r>
            <a:r>
              <a:rPr b="1" lang="es" sz="1100">
                <a:solidFill>
                  <a:srgbClr val="0B263F"/>
                </a:solidFill>
                <a:latin typeface="Oswald"/>
                <a:ea typeface="Oswald"/>
                <a:cs typeface="Oswald"/>
                <a:sym typeface="Oswald"/>
              </a:rPr>
              <a:t>exploración</a:t>
            </a:r>
            <a:r>
              <a:rPr lang="es" sz="1100">
                <a:solidFill>
                  <a:srgbClr val="0B263F"/>
                </a:solidFill>
                <a:latin typeface="Oswald"/>
                <a:ea typeface="Oswald"/>
                <a:cs typeface="Oswald"/>
                <a:sym typeface="Oswald"/>
              </a:rPr>
              <a:t>, </a:t>
            </a:r>
            <a:r>
              <a:rPr b="1" lang="es" sz="1100">
                <a:solidFill>
                  <a:srgbClr val="0B263F"/>
                </a:solidFill>
                <a:latin typeface="Oswald"/>
                <a:ea typeface="Oswald"/>
                <a:cs typeface="Oswald"/>
                <a:sym typeface="Oswald"/>
              </a:rPr>
              <a:t>plataformas</a:t>
            </a:r>
            <a:r>
              <a:rPr lang="es" sz="1100">
                <a:solidFill>
                  <a:srgbClr val="0B263F"/>
                </a:solidFill>
                <a:latin typeface="Oswald"/>
                <a:ea typeface="Oswald"/>
                <a:cs typeface="Oswald"/>
                <a:sym typeface="Oswald"/>
              </a:rPr>
              <a:t> y </a:t>
            </a:r>
            <a:r>
              <a:rPr b="1" lang="es" sz="1100">
                <a:solidFill>
                  <a:srgbClr val="0B263F"/>
                </a:solidFill>
                <a:latin typeface="Oswald"/>
                <a:ea typeface="Oswald"/>
                <a:cs typeface="Oswald"/>
                <a:sym typeface="Oswald"/>
              </a:rPr>
              <a:t>combates</a:t>
            </a:r>
            <a:r>
              <a:rPr lang="es" sz="1100">
                <a:solidFill>
                  <a:srgbClr val="0B263F"/>
                </a:solidFill>
                <a:latin typeface="Oswald"/>
                <a:ea typeface="Oswald"/>
                <a:cs typeface="Oswald"/>
                <a:sym typeface="Oswald"/>
              </a:rPr>
              <a:t> que deberás superar hasta llegar al </a:t>
            </a:r>
            <a:r>
              <a:rPr b="1" lang="es" sz="1100">
                <a:solidFill>
                  <a:srgbClr val="0B263F"/>
                </a:solidFill>
                <a:latin typeface="Oswald"/>
                <a:ea typeface="Oswald"/>
                <a:cs typeface="Oswald"/>
                <a:sym typeface="Oswald"/>
              </a:rPr>
              <a:t>portal</a:t>
            </a:r>
            <a:r>
              <a:rPr lang="es" sz="1100">
                <a:solidFill>
                  <a:srgbClr val="0B263F"/>
                </a:solidFill>
                <a:latin typeface="Oswald"/>
                <a:ea typeface="Oswald"/>
                <a:cs typeface="Oswald"/>
                <a:sym typeface="Oswald"/>
              </a:rPr>
              <a:t>, donde se encuentra guardián de las </a:t>
            </a:r>
            <a:r>
              <a:rPr b="1" lang="es" sz="1100">
                <a:solidFill>
                  <a:srgbClr val="0B263F"/>
                </a:solidFill>
                <a:latin typeface="Oswald"/>
                <a:ea typeface="Oswald"/>
                <a:cs typeface="Oswald"/>
                <a:sym typeface="Oswald"/>
              </a:rPr>
              <a:t>almas</a:t>
            </a:r>
            <a:r>
              <a:rPr lang="es" sz="1100">
                <a:solidFill>
                  <a:srgbClr val="0B263F"/>
                </a:solidFill>
                <a:latin typeface="Oswald"/>
                <a:ea typeface="Oswald"/>
                <a:cs typeface="Oswald"/>
                <a:sym typeface="Oswald"/>
              </a:rPr>
              <a:t> de su respectiva zona. Al matarlo, liberará las almas del contenedor que lleva a la espalda y Evvö las absorberá, </a:t>
            </a:r>
            <a:r>
              <a:rPr b="1" lang="es" sz="1100">
                <a:solidFill>
                  <a:srgbClr val="0B263F"/>
                </a:solidFill>
                <a:latin typeface="Oswald"/>
                <a:ea typeface="Oswald"/>
                <a:cs typeface="Oswald"/>
                <a:sym typeface="Oswald"/>
              </a:rPr>
              <a:t>evolucionando</a:t>
            </a:r>
            <a:r>
              <a:rPr lang="es" sz="1100">
                <a:solidFill>
                  <a:srgbClr val="0B263F"/>
                </a:solidFill>
                <a:latin typeface="Oswald"/>
                <a:ea typeface="Oswald"/>
                <a:cs typeface="Oswald"/>
                <a:sym typeface="Oswald"/>
              </a:rPr>
              <a:t>.</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rPr lang="es" sz="1100">
                <a:solidFill>
                  <a:srgbClr val="0B263F"/>
                </a:solidFill>
                <a:latin typeface="Oswald"/>
                <a:ea typeface="Oswald"/>
                <a:cs typeface="Oswald"/>
                <a:sym typeface="Oswald"/>
              </a:rPr>
              <a:t>Por toda la zona habrán esparcidas pequeños </a:t>
            </a:r>
            <a:r>
              <a:rPr b="1" lang="es" sz="1100">
                <a:solidFill>
                  <a:srgbClr val="0B263F"/>
                </a:solidFill>
                <a:latin typeface="Oswald"/>
                <a:ea typeface="Oswald"/>
                <a:cs typeface="Oswald"/>
                <a:sym typeface="Oswald"/>
              </a:rPr>
              <a:t>cristales de energía</a:t>
            </a:r>
            <a:r>
              <a:rPr lang="es" sz="1100">
                <a:solidFill>
                  <a:srgbClr val="0B263F"/>
                </a:solidFill>
                <a:latin typeface="Oswald"/>
                <a:ea typeface="Oswald"/>
                <a:cs typeface="Oswald"/>
                <a:sym typeface="Oswald"/>
              </a:rPr>
              <a:t> que Evvö deberá recoger para reparar el portal y poder pasar a la siguiente zona</a:t>
            </a:r>
            <a:r>
              <a:rPr lang="es" sz="1100">
                <a:solidFill>
                  <a:srgbClr val="0B263F"/>
                </a:solidFill>
                <a:latin typeface="Oswald"/>
                <a:ea typeface="Oswald"/>
                <a:cs typeface="Oswald"/>
                <a:sym typeface="Oswald"/>
              </a:rPr>
              <a:t>. </a:t>
            </a:r>
            <a:endParaRPr sz="1100">
              <a:solidFill>
                <a:srgbClr val="0B263F"/>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3"/>
          <p:cNvPicPr preferRelativeResize="0"/>
          <p:nvPr/>
        </p:nvPicPr>
        <p:blipFill>
          <a:blip r:embed="rId3">
            <a:alphaModFix/>
          </a:blip>
          <a:stretch>
            <a:fillRect/>
          </a:stretch>
        </p:blipFill>
        <p:spPr>
          <a:xfrm>
            <a:off x="0" y="2286"/>
            <a:ext cx="9144000" cy="5138928"/>
          </a:xfrm>
          <a:prstGeom prst="rect">
            <a:avLst/>
          </a:prstGeom>
          <a:noFill/>
          <a:ln>
            <a:noFill/>
          </a:ln>
        </p:spPr>
      </p:pic>
      <p:sp>
        <p:nvSpPr>
          <p:cNvPr id="173" name="Google Shape;173;p23"/>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TIPOS DE DIVERSIÓN</a:t>
            </a:r>
            <a:endParaRPr b="1" sz="2300">
              <a:solidFill>
                <a:srgbClr val="2BB4B1"/>
              </a:solidFill>
              <a:latin typeface="Righteous"/>
              <a:ea typeface="Righteous"/>
              <a:cs typeface="Righteous"/>
              <a:sym typeface="Righteous"/>
            </a:endParaRPr>
          </a:p>
        </p:txBody>
      </p:sp>
      <p:pic>
        <p:nvPicPr>
          <p:cNvPr id="175" name="Google Shape;175;p23"/>
          <p:cNvPicPr preferRelativeResize="0"/>
          <p:nvPr/>
        </p:nvPicPr>
        <p:blipFill>
          <a:blip r:embed="rId4">
            <a:alphaModFix/>
          </a:blip>
          <a:stretch>
            <a:fillRect/>
          </a:stretch>
        </p:blipFill>
        <p:spPr>
          <a:xfrm>
            <a:off x="64100" y="4341776"/>
            <a:ext cx="1174001" cy="880072"/>
          </a:xfrm>
          <a:prstGeom prst="rect">
            <a:avLst/>
          </a:prstGeom>
          <a:noFill/>
          <a:ln>
            <a:noFill/>
          </a:ln>
        </p:spPr>
      </p:pic>
      <p:pic>
        <p:nvPicPr>
          <p:cNvPr id="176" name="Google Shape;176;p23"/>
          <p:cNvPicPr preferRelativeResize="0"/>
          <p:nvPr/>
        </p:nvPicPr>
        <p:blipFill>
          <a:blip r:embed="rId5">
            <a:alphaModFix/>
          </a:blip>
          <a:stretch>
            <a:fillRect/>
          </a:stretch>
        </p:blipFill>
        <p:spPr>
          <a:xfrm>
            <a:off x="1533525" y="377175"/>
            <a:ext cx="6076950" cy="3746125"/>
          </a:xfrm>
          <a:prstGeom prst="rect">
            <a:avLst/>
          </a:prstGeom>
          <a:noFill/>
          <a:ln>
            <a:noFill/>
          </a:ln>
        </p:spPr>
      </p:pic>
      <p:sp>
        <p:nvSpPr>
          <p:cNvPr id="177" name="Google Shape;177;p23"/>
          <p:cNvSpPr txBox="1"/>
          <p:nvPr/>
        </p:nvSpPr>
        <p:spPr>
          <a:xfrm>
            <a:off x="2398100" y="1084750"/>
            <a:ext cx="4291200" cy="260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Escape a un </a:t>
            </a:r>
            <a:r>
              <a:rPr b="1" lang="es" sz="1100">
                <a:solidFill>
                  <a:srgbClr val="0B263F"/>
                </a:solidFill>
                <a:latin typeface="Oswald"/>
                <a:ea typeface="Oswald"/>
                <a:cs typeface="Oswald"/>
                <a:sym typeface="Oswald"/>
              </a:rPr>
              <a:t>mundo imaginario </a:t>
            </a:r>
            <a:r>
              <a:rPr lang="es" sz="1100">
                <a:solidFill>
                  <a:srgbClr val="0B263F"/>
                </a:solidFill>
                <a:latin typeface="Oswald"/>
                <a:ea typeface="Oswald"/>
                <a:cs typeface="Oswald"/>
                <a:sym typeface="Oswald"/>
              </a:rPr>
              <a:t>que se sale de la rutina de la realidad, aporta interés y diversión al jugador.</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rPr lang="es" sz="1100">
                <a:solidFill>
                  <a:srgbClr val="0B263F"/>
                </a:solidFill>
                <a:latin typeface="Oswald"/>
                <a:ea typeface="Oswald"/>
                <a:cs typeface="Oswald"/>
                <a:sym typeface="Oswald"/>
              </a:rPr>
              <a:t>La </a:t>
            </a:r>
            <a:r>
              <a:rPr b="1" lang="es" sz="1100">
                <a:solidFill>
                  <a:srgbClr val="0B263F"/>
                </a:solidFill>
                <a:latin typeface="Oswald"/>
                <a:ea typeface="Oswald"/>
                <a:cs typeface="Oswald"/>
                <a:sym typeface="Oswald"/>
              </a:rPr>
              <a:t>exploración </a:t>
            </a:r>
            <a:r>
              <a:rPr lang="es" sz="1100">
                <a:solidFill>
                  <a:srgbClr val="0B263F"/>
                </a:solidFill>
                <a:latin typeface="Oswald"/>
                <a:ea typeface="Oswald"/>
                <a:cs typeface="Oswald"/>
                <a:sym typeface="Oswald"/>
              </a:rPr>
              <a:t>juega un papel muy importante. Consigue los coleccionables y desbloquea nuevas zonas.</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rPr lang="es" sz="1100">
                <a:solidFill>
                  <a:srgbClr val="0B263F"/>
                </a:solidFill>
                <a:latin typeface="Oswald"/>
                <a:ea typeface="Oswald"/>
                <a:cs typeface="Oswald"/>
                <a:sym typeface="Oswald"/>
              </a:rPr>
              <a:t>Una misión casi imposible que supone un gran </a:t>
            </a:r>
            <a:r>
              <a:rPr b="1" lang="es" sz="1100">
                <a:solidFill>
                  <a:srgbClr val="0B263F"/>
                </a:solidFill>
                <a:latin typeface="Oswald"/>
                <a:ea typeface="Oswald"/>
                <a:cs typeface="Oswald"/>
                <a:sym typeface="Oswald"/>
              </a:rPr>
              <a:t>reto</a:t>
            </a:r>
            <a:r>
              <a:rPr lang="es" sz="1100">
                <a:solidFill>
                  <a:srgbClr val="0B263F"/>
                </a:solidFill>
                <a:latin typeface="Oswald"/>
                <a:ea typeface="Oswald"/>
                <a:cs typeface="Oswald"/>
                <a:sym typeface="Oswald"/>
              </a:rPr>
              <a:t>. </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rPr lang="es" sz="1100">
                <a:solidFill>
                  <a:srgbClr val="0B263F"/>
                </a:solidFill>
                <a:latin typeface="Oswald"/>
                <a:ea typeface="Oswald"/>
                <a:cs typeface="Oswald"/>
                <a:sym typeface="Oswald"/>
              </a:rPr>
              <a:t>Un</a:t>
            </a:r>
            <a:r>
              <a:rPr b="1" lang="es" sz="1100">
                <a:solidFill>
                  <a:srgbClr val="0B263F"/>
                </a:solidFill>
                <a:latin typeface="Oswald"/>
                <a:ea typeface="Oswald"/>
                <a:cs typeface="Oswald"/>
                <a:sym typeface="Oswald"/>
              </a:rPr>
              <a:t> avance</a:t>
            </a:r>
            <a:r>
              <a:rPr lang="es" sz="1100">
                <a:solidFill>
                  <a:srgbClr val="0B263F"/>
                </a:solidFill>
                <a:latin typeface="Oswald"/>
                <a:ea typeface="Oswald"/>
                <a:cs typeface="Oswald"/>
                <a:sym typeface="Oswald"/>
              </a:rPr>
              <a:t> que supone aprender nuevas habilidades y controlar el poder de sus nuevas evoluciones.</a:t>
            </a:r>
            <a:endParaRPr b="1" sz="1100">
              <a:solidFill>
                <a:schemeClr val="dk1"/>
              </a:solidFill>
              <a:highlight>
                <a:srgbClr val="FFE599"/>
              </a:highlight>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100">
              <a:solidFill>
                <a:srgbClr val="0B263F"/>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4"/>
          <p:cNvPicPr preferRelativeResize="0"/>
          <p:nvPr/>
        </p:nvPicPr>
        <p:blipFill>
          <a:blip r:embed="rId3">
            <a:alphaModFix/>
          </a:blip>
          <a:stretch>
            <a:fillRect/>
          </a:stretch>
        </p:blipFill>
        <p:spPr>
          <a:xfrm>
            <a:off x="0" y="0"/>
            <a:ext cx="9143999" cy="5143500"/>
          </a:xfrm>
          <a:prstGeom prst="rect">
            <a:avLst/>
          </a:prstGeom>
          <a:noFill/>
          <a:ln>
            <a:noFill/>
          </a:ln>
        </p:spPr>
      </p:pic>
      <p:sp>
        <p:nvSpPr>
          <p:cNvPr id="183" name="Google Shape;183;p24"/>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TIPOS DE JUGADOR</a:t>
            </a:r>
            <a:endParaRPr b="1" sz="2300">
              <a:solidFill>
                <a:srgbClr val="2BB4B1"/>
              </a:solidFill>
              <a:latin typeface="Righteous"/>
              <a:ea typeface="Righteous"/>
              <a:cs typeface="Righteous"/>
              <a:sym typeface="Righteous"/>
            </a:endParaRPr>
          </a:p>
        </p:txBody>
      </p:sp>
      <p:pic>
        <p:nvPicPr>
          <p:cNvPr id="185" name="Google Shape;185;p24"/>
          <p:cNvPicPr preferRelativeResize="0"/>
          <p:nvPr/>
        </p:nvPicPr>
        <p:blipFill>
          <a:blip r:embed="rId4">
            <a:alphaModFix/>
          </a:blip>
          <a:stretch>
            <a:fillRect/>
          </a:stretch>
        </p:blipFill>
        <p:spPr>
          <a:xfrm>
            <a:off x="64100" y="4341776"/>
            <a:ext cx="1174001" cy="880072"/>
          </a:xfrm>
          <a:prstGeom prst="rect">
            <a:avLst/>
          </a:prstGeom>
          <a:noFill/>
          <a:ln>
            <a:noFill/>
          </a:ln>
        </p:spPr>
      </p:pic>
      <p:sp>
        <p:nvSpPr>
          <p:cNvPr id="186" name="Google Shape;186;p24"/>
          <p:cNvSpPr txBox="1"/>
          <p:nvPr/>
        </p:nvSpPr>
        <p:spPr>
          <a:xfrm>
            <a:off x="4301600" y="268875"/>
            <a:ext cx="4527900" cy="22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24"/>
          <p:cNvPicPr preferRelativeResize="0"/>
          <p:nvPr/>
        </p:nvPicPr>
        <p:blipFill rotWithShape="1">
          <a:blip r:embed="rId5">
            <a:alphaModFix/>
          </a:blip>
          <a:srcRect b="0" l="0" r="0" t="72867"/>
          <a:stretch/>
        </p:blipFill>
        <p:spPr>
          <a:xfrm>
            <a:off x="1568900" y="2334150"/>
            <a:ext cx="6076950" cy="922625"/>
          </a:xfrm>
          <a:prstGeom prst="rect">
            <a:avLst/>
          </a:prstGeom>
          <a:noFill/>
          <a:ln>
            <a:noFill/>
          </a:ln>
        </p:spPr>
      </p:pic>
      <p:pic>
        <p:nvPicPr>
          <p:cNvPr id="188" name="Google Shape;188;p24"/>
          <p:cNvPicPr preferRelativeResize="0"/>
          <p:nvPr/>
        </p:nvPicPr>
        <p:blipFill rotWithShape="1">
          <a:blip r:embed="rId5">
            <a:alphaModFix/>
          </a:blip>
          <a:srcRect b="33197" l="0" r="0" t="36407"/>
          <a:stretch/>
        </p:blipFill>
        <p:spPr>
          <a:xfrm>
            <a:off x="1568900" y="1453625"/>
            <a:ext cx="6076950" cy="880075"/>
          </a:xfrm>
          <a:prstGeom prst="rect">
            <a:avLst/>
          </a:prstGeom>
          <a:noFill/>
          <a:ln>
            <a:noFill/>
          </a:ln>
        </p:spPr>
      </p:pic>
      <p:pic>
        <p:nvPicPr>
          <p:cNvPr id="189" name="Google Shape;189;p24"/>
          <p:cNvPicPr preferRelativeResize="0"/>
          <p:nvPr/>
        </p:nvPicPr>
        <p:blipFill rotWithShape="1">
          <a:blip r:embed="rId5">
            <a:alphaModFix/>
          </a:blip>
          <a:srcRect b="0" l="0" r="0" t="72867"/>
          <a:stretch/>
        </p:blipFill>
        <p:spPr>
          <a:xfrm rot="10800000">
            <a:off x="1568900" y="556725"/>
            <a:ext cx="6076950" cy="896900"/>
          </a:xfrm>
          <a:prstGeom prst="rect">
            <a:avLst/>
          </a:prstGeom>
          <a:noFill/>
          <a:ln>
            <a:noFill/>
          </a:ln>
        </p:spPr>
      </p:pic>
      <p:sp>
        <p:nvSpPr>
          <p:cNvPr id="190" name="Google Shape;190;p24"/>
          <p:cNvSpPr txBox="1"/>
          <p:nvPr/>
        </p:nvSpPr>
        <p:spPr>
          <a:xfrm>
            <a:off x="2035775" y="1168450"/>
            <a:ext cx="5143200" cy="18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Al principio Evvö es pequeño y débil. El </a:t>
            </a:r>
            <a:r>
              <a:rPr b="1" lang="es" sz="1100">
                <a:solidFill>
                  <a:srgbClr val="0B263F"/>
                </a:solidFill>
                <a:latin typeface="Oswald"/>
                <a:ea typeface="Oswald"/>
                <a:cs typeface="Oswald"/>
                <a:sym typeface="Oswald"/>
              </a:rPr>
              <a:t>sentirse identificado</a:t>
            </a:r>
            <a:r>
              <a:rPr lang="es" sz="1100">
                <a:solidFill>
                  <a:srgbClr val="0B263F"/>
                </a:solidFill>
                <a:latin typeface="Oswald"/>
                <a:ea typeface="Oswald"/>
                <a:cs typeface="Oswald"/>
                <a:sym typeface="Oswald"/>
              </a:rPr>
              <a:t> con Evvö es un punto muy importante.</a:t>
            </a:r>
            <a:endParaRPr sz="1100">
              <a:solidFill>
                <a:srgbClr val="0B263F"/>
              </a:solidFill>
              <a:latin typeface="Oswald"/>
              <a:ea typeface="Oswald"/>
              <a:cs typeface="Oswald"/>
              <a:sym typeface="Oswald"/>
            </a:endParaRPr>
          </a:p>
          <a:p>
            <a:pPr indent="0" lvl="0" marL="45720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rPr lang="es" sz="1100">
                <a:solidFill>
                  <a:srgbClr val="0B263F"/>
                </a:solidFill>
                <a:latin typeface="Oswald"/>
                <a:ea typeface="Oswald"/>
                <a:cs typeface="Oswald"/>
                <a:sym typeface="Oswald"/>
              </a:rPr>
              <a:t>El jugador es un </a:t>
            </a:r>
            <a:r>
              <a:rPr b="1" lang="es" sz="1100">
                <a:solidFill>
                  <a:srgbClr val="0B263F"/>
                </a:solidFill>
                <a:latin typeface="Oswald"/>
                <a:ea typeface="Oswald"/>
                <a:cs typeface="Oswald"/>
                <a:sym typeface="Oswald"/>
              </a:rPr>
              <a:t>explorador</a:t>
            </a:r>
            <a:r>
              <a:rPr lang="es" sz="1100">
                <a:solidFill>
                  <a:srgbClr val="0B263F"/>
                </a:solidFill>
                <a:latin typeface="Oswald"/>
                <a:ea typeface="Oswald"/>
                <a:cs typeface="Oswald"/>
                <a:sym typeface="Oswald"/>
              </a:rPr>
              <a:t>, siente afán por descubrir el mundo del juego, nuevas zonas y </a:t>
            </a:r>
            <a:r>
              <a:rPr b="1" lang="es" sz="1100">
                <a:solidFill>
                  <a:srgbClr val="0B263F"/>
                </a:solidFill>
                <a:latin typeface="Oswald"/>
                <a:ea typeface="Oswald"/>
                <a:cs typeface="Oswald"/>
                <a:sym typeface="Oswald"/>
              </a:rPr>
              <a:t>coleccionables</a:t>
            </a:r>
            <a:r>
              <a:rPr lang="es" sz="1100">
                <a:solidFill>
                  <a:srgbClr val="0B263F"/>
                </a:solidFill>
                <a:latin typeface="Oswald"/>
                <a:ea typeface="Oswald"/>
                <a:cs typeface="Oswald"/>
                <a:sym typeface="Oswald"/>
              </a:rPr>
              <a:t>. También quiere </a:t>
            </a:r>
            <a:r>
              <a:rPr b="1" lang="es" sz="1100">
                <a:solidFill>
                  <a:srgbClr val="0B263F"/>
                </a:solidFill>
                <a:latin typeface="Oswald"/>
                <a:ea typeface="Oswald"/>
                <a:cs typeface="Oswald"/>
                <a:sym typeface="Oswald"/>
              </a:rPr>
              <a:t>retarse</a:t>
            </a:r>
            <a:r>
              <a:rPr lang="es" sz="1100">
                <a:solidFill>
                  <a:srgbClr val="0B263F"/>
                </a:solidFill>
                <a:latin typeface="Oswald"/>
                <a:ea typeface="Oswald"/>
                <a:cs typeface="Oswald"/>
                <a:sym typeface="Oswald"/>
              </a:rPr>
              <a:t>, empatizando con el protagonista le acompañará en su aventura hasta el final.</a:t>
            </a:r>
            <a:endParaRPr sz="11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5"/>
          <p:cNvPicPr preferRelativeResize="0"/>
          <p:nvPr/>
        </p:nvPicPr>
        <p:blipFill>
          <a:blip r:embed="rId3">
            <a:alphaModFix/>
          </a:blip>
          <a:stretch>
            <a:fillRect/>
          </a:stretch>
        </p:blipFill>
        <p:spPr>
          <a:xfrm>
            <a:off x="4060" y="0"/>
            <a:ext cx="9135880" cy="5143500"/>
          </a:xfrm>
          <a:prstGeom prst="rect">
            <a:avLst/>
          </a:prstGeom>
          <a:noFill/>
          <a:ln>
            <a:noFill/>
          </a:ln>
        </p:spPr>
      </p:pic>
      <p:sp>
        <p:nvSpPr>
          <p:cNvPr id="196" name="Google Shape;196;p25"/>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LAS 3C - CHARACTER (</a:t>
            </a:r>
            <a:r>
              <a:rPr b="1" lang="es" sz="2300">
                <a:solidFill>
                  <a:srgbClr val="2BB4B1"/>
                </a:solidFill>
                <a:latin typeface="Righteous"/>
                <a:ea typeface="Righteous"/>
                <a:cs typeface="Righteous"/>
                <a:sym typeface="Righteous"/>
              </a:rPr>
              <a:t>MECÁNICAS)</a:t>
            </a:r>
            <a:endParaRPr b="1" sz="2300">
              <a:solidFill>
                <a:srgbClr val="2BB4B1"/>
              </a:solidFill>
              <a:latin typeface="Righteous"/>
              <a:ea typeface="Righteous"/>
              <a:cs typeface="Righteous"/>
              <a:sym typeface="Righteous"/>
            </a:endParaRPr>
          </a:p>
        </p:txBody>
      </p:sp>
      <p:pic>
        <p:nvPicPr>
          <p:cNvPr id="198" name="Google Shape;198;p25"/>
          <p:cNvPicPr preferRelativeResize="0"/>
          <p:nvPr/>
        </p:nvPicPr>
        <p:blipFill>
          <a:blip r:embed="rId4">
            <a:alphaModFix/>
          </a:blip>
          <a:stretch>
            <a:fillRect/>
          </a:stretch>
        </p:blipFill>
        <p:spPr>
          <a:xfrm>
            <a:off x="64100" y="4341776"/>
            <a:ext cx="1174001" cy="880072"/>
          </a:xfrm>
          <a:prstGeom prst="rect">
            <a:avLst/>
          </a:prstGeom>
          <a:noFill/>
          <a:ln>
            <a:noFill/>
          </a:ln>
        </p:spPr>
      </p:pic>
      <p:sp>
        <p:nvSpPr>
          <p:cNvPr id="199" name="Google Shape;199;p25"/>
          <p:cNvSpPr txBox="1"/>
          <p:nvPr/>
        </p:nvSpPr>
        <p:spPr>
          <a:xfrm>
            <a:off x="4301600" y="268875"/>
            <a:ext cx="4527900" cy="22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5"/>
          <p:cNvPicPr preferRelativeResize="0"/>
          <p:nvPr/>
        </p:nvPicPr>
        <p:blipFill rotWithShape="1">
          <a:blip r:embed="rId5">
            <a:alphaModFix/>
          </a:blip>
          <a:srcRect b="0" l="0" r="0" t="72867"/>
          <a:stretch/>
        </p:blipFill>
        <p:spPr>
          <a:xfrm>
            <a:off x="1568900" y="2334150"/>
            <a:ext cx="6076950" cy="922625"/>
          </a:xfrm>
          <a:prstGeom prst="rect">
            <a:avLst/>
          </a:prstGeom>
          <a:noFill/>
          <a:ln>
            <a:noFill/>
          </a:ln>
        </p:spPr>
      </p:pic>
      <p:pic>
        <p:nvPicPr>
          <p:cNvPr id="201" name="Google Shape;201;p25"/>
          <p:cNvPicPr preferRelativeResize="0"/>
          <p:nvPr/>
        </p:nvPicPr>
        <p:blipFill rotWithShape="1">
          <a:blip r:embed="rId5">
            <a:alphaModFix/>
          </a:blip>
          <a:srcRect b="33197" l="0" r="0" t="36407"/>
          <a:stretch/>
        </p:blipFill>
        <p:spPr>
          <a:xfrm>
            <a:off x="1568900" y="1453625"/>
            <a:ext cx="6076950" cy="880075"/>
          </a:xfrm>
          <a:prstGeom prst="rect">
            <a:avLst/>
          </a:prstGeom>
          <a:noFill/>
          <a:ln>
            <a:noFill/>
          </a:ln>
        </p:spPr>
      </p:pic>
      <p:pic>
        <p:nvPicPr>
          <p:cNvPr id="202" name="Google Shape;202;p25"/>
          <p:cNvPicPr preferRelativeResize="0"/>
          <p:nvPr/>
        </p:nvPicPr>
        <p:blipFill rotWithShape="1">
          <a:blip r:embed="rId5">
            <a:alphaModFix/>
          </a:blip>
          <a:srcRect b="0" l="0" r="0" t="72867"/>
          <a:stretch/>
        </p:blipFill>
        <p:spPr>
          <a:xfrm rot="10800000">
            <a:off x="1568900" y="556725"/>
            <a:ext cx="6076950" cy="896900"/>
          </a:xfrm>
          <a:prstGeom prst="rect">
            <a:avLst/>
          </a:prstGeom>
          <a:noFill/>
          <a:ln>
            <a:noFill/>
          </a:ln>
        </p:spPr>
      </p:pic>
      <p:sp>
        <p:nvSpPr>
          <p:cNvPr id="203" name="Google Shape;203;p25"/>
          <p:cNvSpPr txBox="1"/>
          <p:nvPr/>
        </p:nvSpPr>
        <p:spPr>
          <a:xfrm>
            <a:off x="2115425" y="1107350"/>
            <a:ext cx="5306100" cy="15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Tres diversas zonas con </a:t>
            </a:r>
            <a:r>
              <a:rPr b="1" lang="es" sz="1100">
                <a:solidFill>
                  <a:srgbClr val="0B263F"/>
                </a:solidFill>
                <a:latin typeface="Oswald"/>
                <a:ea typeface="Oswald"/>
                <a:cs typeface="Oswald"/>
                <a:sym typeface="Oswald"/>
              </a:rPr>
              <a:t>plataformas </a:t>
            </a:r>
            <a:r>
              <a:rPr lang="es" sz="1100">
                <a:solidFill>
                  <a:srgbClr val="0B263F"/>
                </a:solidFill>
                <a:latin typeface="Oswald"/>
                <a:ea typeface="Oswald"/>
                <a:cs typeface="Oswald"/>
                <a:sym typeface="Oswald"/>
              </a:rPr>
              <a:t>y exploración, </a:t>
            </a:r>
            <a:r>
              <a:rPr b="1" lang="es" sz="1100">
                <a:solidFill>
                  <a:srgbClr val="0B263F"/>
                </a:solidFill>
                <a:latin typeface="Oswald"/>
                <a:ea typeface="Oswald"/>
                <a:cs typeface="Oswald"/>
                <a:sym typeface="Oswald"/>
              </a:rPr>
              <a:t>enemigos </a:t>
            </a:r>
            <a:r>
              <a:rPr lang="es" sz="1100">
                <a:solidFill>
                  <a:srgbClr val="0B263F"/>
                </a:solidFill>
                <a:latin typeface="Oswald"/>
                <a:ea typeface="Oswald"/>
                <a:cs typeface="Oswald"/>
                <a:sym typeface="Oswald"/>
              </a:rPr>
              <a:t>patrullando</a:t>
            </a:r>
            <a:r>
              <a:rPr b="1" lang="es" sz="1100">
                <a:solidFill>
                  <a:srgbClr val="0B263F"/>
                </a:solidFill>
                <a:latin typeface="Oswald"/>
                <a:ea typeface="Oswald"/>
                <a:cs typeface="Oswald"/>
                <a:sym typeface="Oswald"/>
              </a:rPr>
              <a:t> </a:t>
            </a:r>
            <a:r>
              <a:rPr lang="es" sz="1100">
                <a:solidFill>
                  <a:srgbClr val="0B263F"/>
                </a:solidFill>
                <a:latin typeface="Oswald"/>
                <a:ea typeface="Oswald"/>
                <a:cs typeface="Oswald"/>
                <a:sym typeface="Oswald"/>
              </a:rPr>
              <a:t>con ataques cuerpo a cuerpo y a distancia, y un semi-boss que al derrotarlo te permitirá evolucionar.</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La mecánica clave y principal es la capacidad de </a:t>
            </a:r>
            <a:r>
              <a:rPr b="1" lang="es" sz="1100">
                <a:solidFill>
                  <a:srgbClr val="0B263F"/>
                </a:solidFill>
                <a:latin typeface="Oswald"/>
                <a:ea typeface="Oswald"/>
                <a:cs typeface="Oswald"/>
                <a:sym typeface="Oswald"/>
              </a:rPr>
              <a:t>evolución </a:t>
            </a:r>
            <a:r>
              <a:rPr lang="es" sz="1100">
                <a:solidFill>
                  <a:srgbClr val="0B263F"/>
                </a:solidFill>
                <a:latin typeface="Oswald"/>
                <a:ea typeface="Oswald"/>
                <a:cs typeface="Oswald"/>
                <a:sym typeface="Oswald"/>
              </a:rPr>
              <a:t>de Evvö.</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07" name="Shape 207"/>
        <p:cNvGrpSpPr/>
        <p:nvPr/>
      </p:nvGrpSpPr>
      <p:grpSpPr>
        <a:xfrm>
          <a:off x="0" y="0"/>
          <a:ext cx="0" cy="0"/>
          <a:chOff x="0" y="0"/>
          <a:chExt cx="0" cy="0"/>
        </a:xfrm>
      </p:grpSpPr>
      <p:pic>
        <p:nvPicPr>
          <p:cNvPr id="208" name="Google Shape;208;p26"/>
          <p:cNvPicPr preferRelativeResize="0"/>
          <p:nvPr/>
        </p:nvPicPr>
        <p:blipFill>
          <a:blip r:embed="rId3">
            <a:alphaModFix/>
          </a:blip>
          <a:stretch>
            <a:fillRect/>
          </a:stretch>
        </p:blipFill>
        <p:spPr>
          <a:xfrm>
            <a:off x="0" y="2286"/>
            <a:ext cx="9144000" cy="5138928"/>
          </a:xfrm>
          <a:prstGeom prst="rect">
            <a:avLst/>
          </a:prstGeom>
          <a:noFill/>
          <a:ln>
            <a:noFill/>
          </a:ln>
        </p:spPr>
      </p:pic>
      <p:pic>
        <p:nvPicPr>
          <p:cNvPr id="209" name="Google Shape;209;p26"/>
          <p:cNvPicPr preferRelativeResize="0"/>
          <p:nvPr/>
        </p:nvPicPr>
        <p:blipFill>
          <a:blip r:embed="rId4">
            <a:alphaModFix/>
          </a:blip>
          <a:stretch>
            <a:fillRect/>
          </a:stretch>
        </p:blipFill>
        <p:spPr>
          <a:xfrm>
            <a:off x="520700" y="2275"/>
            <a:ext cx="7954759" cy="4451175"/>
          </a:xfrm>
          <a:prstGeom prst="rect">
            <a:avLst/>
          </a:prstGeom>
          <a:noFill/>
          <a:ln>
            <a:noFill/>
          </a:ln>
        </p:spPr>
      </p:pic>
      <p:sp>
        <p:nvSpPr>
          <p:cNvPr id="210" name="Google Shape;210;p26"/>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EVOLUCIONES</a:t>
            </a:r>
            <a:endParaRPr b="1" sz="2300">
              <a:solidFill>
                <a:srgbClr val="2BB4B1"/>
              </a:solidFill>
              <a:latin typeface="Righteous"/>
              <a:ea typeface="Righteous"/>
              <a:cs typeface="Righteous"/>
              <a:sym typeface="Righteous"/>
            </a:endParaRPr>
          </a:p>
        </p:txBody>
      </p:sp>
      <p:pic>
        <p:nvPicPr>
          <p:cNvPr id="212" name="Google Shape;212;p26"/>
          <p:cNvPicPr preferRelativeResize="0"/>
          <p:nvPr/>
        </p:nvPicPr>
        <p:blipFill>
          <a:blip r:embed="rId5">
            <a:alphaModFix/>
          </a:blip>
          <a:stretch>
            <a:fillRect/>
          </a:stretch>
        </p:blipFill>
        <p:spPr>
          <a:xfrm>
            <a:off x="64100" y="4341776"/>
            <a:ext cx="1174001" cy="880072"/>
          </a:xfrm>
          <a:prstGeom prst="rect">
            <a:avLst/>
          </a:prstGeom>
          <a:noFill/>
          <a:ln>
            <a:noFill/>
          </a:ln>
        </p:spPr>
      </p:pic>
      <p:pic>
        <p:nvPicPr>
          <p:cNvPr id="213" name="Google Shape;213;p26"/>
          <p:cNvPicPr preferRelativeResize="0"/>
          <p:nvPr/>
        </p:nvPicPr>
        <p:blipFill>
          <a:blip r:embed="rId6">
            <a:alphaModFix/>
          </a:blip>
          <a:stretch>
            <a:fillRect/>
          </a:stretch>
        </p:blipFill>
        <p:spPr>
          <a:xfrm>
            <a:off x="2131173" y="495785"/>
            <a:ext cx="2954615" cy="3409101"/>
          </a:xfrm>
          <a:prstGeom prst="rect">
            <a:avLst/>
          </a:prstGeom>
          <a:noFill/>
          <a:ln>
            <a:noFill/>
          </a:ln>
        </p:spPr>
      </p:pic>
      <p:pic>
        <p:nvPicPr>
          <p:cNvPr id="214" name="Google Shape;214;p26"/>
          <p:cNvPicPr preferRelativeResize="0"/>
          <p:nvPr/>
        </p:nvPicPr>
        <p:blipFill>
          <a:blip r:embed="rId7">
            <a:alphaModFix/>
          </a:blip>
          <a:stretch>
            <a:fillRect/>
          </a:stretch>
        </p:blipFill>
        <p:spPr>
          <a:xfrm>
            <a:off x="232225" y="1782224"/>
            <a:ext cx="3065825" cy="2165176"/>
          </a:xfrm>
          <a:prstGeom prst="rect">
            <a:avLst/>
          </a:prstGeom>
          <a:noFill/>
          <a:ln>
            <a:noFill/>
          </a:ln>
        </p:spPr>
      </p:pic>
      <p:pic>
        <p:nvPicPr>
          <p:cNvPr id="215" name="Google Shape;215;p26"/>
          <p:cNvPicPr preferRelativeResize="0"/>
          <p:nvPr/>
        </p:nvPicPr>
        <p:blipFill>
          <a:blip r:embed="rId8">
            <a:alphaModFix/>
          </a:blip>
          <a:stretch>
            <a:fillRect/>
          </a:stretch>
        </p:blipFill>
        <p:spPr>
          <a:xfrm>
            <a:off x="3298061" y="257900"/>
            <a:ext cx="5731642" cy="4047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7"/>
          <p:cNvPicPr preferRelativeResize="0"/>
          <p:nvPr/>
        </p:nvPicPr>
        <p:blipFill rotWithShape="1">
          <a:blip r:embed="rId3">
            <a:alphaModFix/>
          </a:blip>
          <a:srcRect b="7187" l="3560" r="-3560" t="2964"/>
          <a:stretch/>
        </p:blipFill>
        <p:spPr>
          <a:xfrm>
            <a:off x="0" y="-11324"/>
            <a:ext cx="9488368" cy="4353100"/>
          </a:xfrm>
          <a:prstGeom prst="rect">
            <a:avLst/>
          </a:prstGeom>
          <a:noFill/>
          <a:ln>
            <a:noFill/>
          </a:ln>
        </p:spPr>
      </p:pic>
      <p:grpSp>
        <p:nvGrpSpPr>
          <p:cNvPr id="221" name="Google Shape;221;p27"/>
          <p:cNvGrpSpPr/>
          <p:nvPr/>
        </p:nvGrpSpPr>
        <p:grpSpPr>
          <a:xfrm>
            <a:off x="4466818" y="1260857"/>
            <a:ext cx="4544987" cy="2019383"/>
            <a:chOff x="2218250" y="270939"/>
            <a:chExt cx="4021400" cy="1786749"/>
          </a:xfrm>
        </p:grpSpPr>
        <p:pic>
          <p:nvPicPr>
            <p:cNvPr id="222" name="Google Shape;222;p27"/>
            <p:cNvPicPr preferRelativeResize="0"/>
            <p:nvPr/>
          </p:nvPicPr>
          <p:blipFill rotWithShape="1">
            <a:blip r:embed="rId4">
              <a:alphaModFix/>
            </a:blip>
            <a:srcRect b="0" l="0" r="0" t="72867"/>
            <a:stretch/>
          </p:blipFill>
          <p:spPr>
            <a:xfrm>
              <a:off x="2218250" y="1447144"/>
              <a:ext cx="4021400" cy="610544"/>
            </a:xfrm>
            <a:prstGeom prst="rect">
              <a:avLst/>
            </a:prstGeom>
            <a:noFill/>
            <a:ln>
              <a:noFill/>
            </a:ln>
          </p:spPr>
        </p:pic>
        <p:pic>
          <p:nvPicPr>
            <p:cNvPr id="223" name="Google Shape;223;p27"/>
            <p:cNvPicPr preferRelativeResize="0"/>
            <p:nvPr/>
          </p:nvPicPr>
          <p:blipFill rotWithShape="1">
            <a:blip r:embed="rId4">
              <a:alphaModFix/>
            </a:blip>
            <a:srcRect b="33197" l="0" r="0" t="36407"/>
            <a:stretch/>
          </p:blipFill>
          <p:spPr>
            <a:xfrm>
              <a:off x="2218250" y="864459"/>
              <a:ext cx="4021400" cy="582386"/>
            </a:xfrm>
            <a:prstGeom prst="rect">
              <a:avLst/>
            </a:prstGeom>
            <a:noFill/>
            <a:ln>
              <a:noFill/>
            </a:ln>
          </p:spPr>
        </p:pic>
        <p:pic>
          <p:nvPicPr>
            <p:cNvPr id="224" name="Google Shape;224;p27"/>
            <p:cNvPicPr preferRelativeResize="0"/>
            <p:nvPr/>
          </p:nvPicPr>
          <p:blipFill rotWithShape="1">
            <a:blip r:embed="rId4">
              <a:alphaModFix/>
            </a:blip>
            <a:srcRect b="0" l="0" r="0" t="72867"/>
            <a:stretch/>
          </p:blipFill>
          <p:spPr>
            <a:xfrm rot="10800000">
              <a:off x="2218250" y="270939"/>
              <a:ext cx="4021400" cy="593521"/>
            </a:xfrm>
            <a:prstGeom prst="rect">
              <a:avLst/>
            </a:prstGeom>
            <a:noFill/>
            <a:ln>
              <a:noFill/>
            </a:ln>
          </p:spPr>
        </p:pic>
      </p:grpSp>
      <p:pic>
        <p:nvPicPr>
          <p:cNvPr id="225" name="Google Shape;225;p27"/>
          <p:cNvPicPr preferRelativeResize="0"/>
          <p:nvPr/>
        </p:nvPicPr>
        <p:blipFill rotWithShape="1">
          <a:blip r:embed="rId4">
            <a:alphaModFix/>
          </a:blip>
          <a:srcRect b="0" l="0" r="0" t="72867"/>
          <a:stretch/>
        </p:blipFill>
        <p:spPr>
          <a:xfrm>
            <a:off x="191500" y="3622775"/>
            <a:ext cx="4544975" cy="658200"/>
          </a:xfrm>
          <a:prstGeom prst="rect">
            <a:avLst/>
          </a:prstGeom>
          <a:noFill/>
          <a:ln>
            <a:noFill/>
          </a:ln>
        </p:spPr>
      </p:pic>
      <p:pic>
        <p:nvPicPr>
          <p:cNvPr id="226" name="Google Shape;226;p27"/>
          <p:cNvPicPr preferRelativeResize="0"/>
          <p:nvPr/>
        </p:nvPicPr>
        <p:blipFill rotWithShape="1">
          <a:blip r:embed="rId4">
            <a:alphaModFix/>
          </a:blip>
          <a:srcRect b="31713" l="0" r="0" t="36406"/>
          <a:stretch/>
        </p:blipFill>
        <p:spPr>
          <a:xfrm>
            <a:off x="191500" y="2932400"/>
            <a:ext cx="4544975" cy="690375"/>
          </a:xfrm>
          <a:prstGeom prst="rect">
            <a:avLst/>
          </a:prstGeom>
          <a:noFill/>
          <a:ln>
            <a:noFill/>
          </a:ln>
        </p:spPr>
      </p:pic>
      <p:pic>
        <p:nvPicPr>
          <p:cNvPr id="227" name="Google Shape;227;p27"/>
          <p:cNvPicPr preferRelativeResize="0"/>
          <p:nvPr/>
        </p:nvPicPr>
        <p:blipFill rotWithShape="1">
          <a:blip r:embed="rId4">
            <a:alphaModFix/>
          </a:blip>
          <a:srcRect b="0" l="0" r="0" t="72867"/>
          <a:stretch/>
        </p:blipFill>
        <p:spPr>
          <a:xfrm rot="10800000">
            <a:off x="191494" y="2261595"/>
            <a:ext cx="4544986" cy="670797"/>
          </a:xfrm>
          <a:prstGeom prst="rect">
            <a:avLst/>
          </a:prstGeom>
          <a:noFill/>
          <a:ln>
            <a:noFill/>
          </a:ln>
        </p:spPr>
      </p:pic>
      <p:grpSp>
        <p:nvGrpSpPr>
          <p:cNvPr id="228" name="Google Shape;228;p27"/>
          <p:cNvGrpSpPr/>
          <p:nvPr/>
        </p:nvGrpSpPr>
        <p:grpSpPr>
          <a:xfrm>
            <a:off x="191493" y="181407"/>
            <a:ext cx="4544987" cy="2019383"/>
            <a:chOff x="2218250" y="270939"/>
            <a:chExt cx="4021400" cy="1786749"/>
          </a:xfrm>
        </p:grpSpPr>
        <p:pic>
          <p:nvPicPr>
            <p:cNvPr id="229" name="Google Shape;229;p27"/>
            <p:cNvPicPr preferRelativeResize="0"/>
            <p:nvPr/>
          </p:nvPicPr>
          <p:blipFill rotWithShape="1">
            <a:blip r:embed="rId4">
              <a:alphaModFix/>
            </a:blip>
            <a:srcRect b="0" l="0" r="0" t="72867"/>
            <a:stretch/>
          </p:blipFill>
          <p:spPr>
            <a:xfrm>
              <a:off x="2218250" y="1447144"/>
              <a:ext cx="4021400" cy="610544"/>
            </a:xfrm>
            <a:prstGeom prst="rect">
              <a:avLst/>
            </a:prstGeom>
            <a:noFill/>
            <a:ln>
              <a:noFill/>
            </a:ln>
          </p:spPr>
        </p:pic>
        <p:pic>
          <p:nvPicPr>
            <p:cNvPr id="230" name="Google Shape;230;p27"/>
            <p:cNvPicPr preferRelativeResize="0"/>
            <p:nvPr/>
          </p:nvPicPr>
          <p:blipFill rotWithShape="1">
            <a:blip r:embed="rId4">
              <a:alphaModFix/>
            </a:blip>
            <a:srcRect b="33197" l="0" r="0" t="36407"/>
            <a:stretch/>
          </p:blipFill>
          <p:spPr>
            <a:xfrm>
              <a:off x="2218250" y="864459"/>
              <a:ext cx="4021400" cy="582386"/>
            </a:xfrm>
            <a:prstGeom prst="rect">
              <a:avLst/>
            </a:prstGeom>
            <a:noFill/>
            <a:ln>
              <a:noFill/>
            </a:ln>
          </p:spPr>
        </p:pic>
        <p:pic>
          <p:nvPicPr>
            <p:cNvPr id="231" name="Google Shape;231;p27"/>
            <p:cNvPicPr preferRelativeResize="0"/>
            <p:nvPr/>
          </p:nvPicPr>
          <p:blipFill rotWithShape="1">
            <a:blip r:embed="rId4">
              <a:alphaModFix/>
            </a:blip>
            <a:srcRect b="0" l="0" r="0" t="72867"/>
            <a:stretch/>
          </p:blipFill>
          <p:spPr>
            <a:xfrm rot="10800000">
              <a:off x="2218250" y="270939"/>
              <a:ext cx="4021400" cy="593521"/>
            </a:xfrm>
            <a:prstGeom prst="rect">
              <a:avLst/>
            </a:prstGeom>
            <a:noFill/>
            <a:ln>
              <a:noFill/>
            </a:ln>
          </p:spPr>
        </p:pic>
      </p:grpSp>
      <p:sp>
        <p:nvSpPr>
          <p:cNvPr id="232" name="Google Shape;232;p27"/>
          <p:cNvSpPr txBox="1"/>
          <p:nvPr/>
        </p:nvSpPr>
        <p:spPr>
          <a:xfrm>
            <a:off x="574875" y="2490650"/>
            <a:ext cx="3937500" cy="132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900">
                <a:solidFill>
                  <a:srgbClr val="0B263F"/>
                </a:solidFill>
                <a:latin typeface="Oswald"/>
                <a:ea typeface="Oswald"/>
                <a:cs typeface="Oswald"/>
                <a:sym typeface="Oswald"/>
              </a:rPr>
              <a:t>           </a:t>
            </a:r>
            <a:endParaRPr b="1" sz="900" u="sng">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9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900">
                <a:solidFill>
                  <a:srgbClr val="0B263F"/>
                </a:solidFill>
                <a:latin typeface="Oswald"/>
                <a:ea typeface="Oswald"/>
                <a:cs typeface="Oswald"/>
                <a:sym typeface="Oswald"/>
              </a:rPr>
              <a:t>A</a:t>
            </a:r>
            <a:r>
              <a:rPr lang="es" sz="1100">
                <a:solidFill>
                  <a:srgbClr val="0B263F"/>
                </a:solidFill>
                <a:latin typeface="Oswald"/>
                <a:ea typeface="Oswald"/>
                <a:cs typeface="Oswald"/>
                <a:sym typeface="Oswald"/>
              </a:rPr>
              <a:t>taque  fuerte (o de </a:t>
            </a:r>
            <a:r>
              <a:rPr b="1" lang="es" sz="1100">
                <a:solidFill>
                  <a:srgbClr val="0B263F"/>
                </a:solidFill>
                <a:latin typeface="Oswald"/>
                <a:ea typeface="Oswald"/>
                <a:cs typeface="Oswald"/>
                <a:sym typeface="Oswald"/>
              </a:rPr>
              <a:t>puño</a:t>
            </a:r>
            <a:r>
              <a:rPr lang="es" sz="1100">
                <a:solidFill>
                  <a:srgbClr val="0B263F"/>
                </a:solidFill>
                <a:latin typeface="Oswald"/>
                <a:ea typeface="Oswald"/>
                <a:cs typeface="Oswald"/>
                <a:sym typeface="Oswald"/>
              </a:rPr>
              <a:t>)</a:t>
            </a:r>
            <a:endParaRPr sz="1100">
              <a:solidFill>
                <a:srgbClr val="0B263F"/>
              </a:solidFill>
              <a:latin typeface="Oswald"/>
              <a:ea typeface="Oswald"/>
              <a:cs typeface="Oswald"/>
              <a:sym typeface="Oswald"/>
            </a:endParaRPr>
          </a:p>
          <a:p>
            <a:pPr indent="0" lvl="0" marL="91440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Ataque </a:t>
            </a:r>
            <a:r>
              <a:rPr b="1" lang="es" sz="1100">
                <a:solidFill>
                  <a:srgbClr val="0B263F"/>
                </a:solidFill>
                <a:latin typeface="Oswald"/>
                <a:ea typeface="Oswald"/>
                <a:cs typeface="Oswald"/>
                <a:sym typeface="Oswald"/>
              </a:rPr>
              <a:t>giratorio </a:t>
            </a:r>
            <a:r>
              <a:rPr lang="es" sz="1100">
                <a:solidFill>
                  <a:srgbClr val="0B263F"/>
                </a:solidFill>
                <a:latin typeface="Oswald"/>
                <a:ea typeface="Oswald"/>
                <a:cs typeface="Oswald"/>
                <a:sym typeface="Oswald"/>
              </a:rPr>
              <a:t>(o de cola) - Ataque de mayor área.</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Ataque de </a:t>
            </a:r>
            <a:r>
              <a:rPr b="1" lang="es" sz="1100">
                <a:solidFill>
                  <a:srgbClr val="0B263F"/>
                </a:solidFill>
                <a:latin typeface="Oswald"/>
                <a:ea typeface="Oswald"/>
                <a:cs typeface="Oswald"/>
                <a:sym typeface="Oswald"/>
              </a:rPr>
              <a:t>salto </a:t>
            </a:r>
            <a:r>
              <a:rPr lang="es" sz="1100">
                <a:solidFill>
                  <a:srgbClr val="0B263F"/>
                </a:solidFill>
                <a:latin typeface="Oswald"/>
                <a:ea typeface="Oswald"/>
                <a:cs typeface="Oswald"/>
                <a:sym typeface="Oswald"/>
              </a:rPr>
              <a:t>(o de caída) - Ataque de mayor área a su alrededor.</a:t>
            </a:r>
            <a:endParaRPr sz="1100">
              <a:solidFill>
                <a:schemeClr val="dk1"/>
              </a:solidFill>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p:txBody>
      </p:sp>
      <p:sp>
        <p:nvSpPr>
          <p:cNvPr id="233" name="Google Shape;233;p27"/>
          <p:cNvSpPr txBox="1"/>
          <p:nvPr/>
        </p:nvSpPr>
        <p:spPr>
          <a:xfrm>
            <a:off x="4998450" y="1614275"/>
            <a:ext cx="3937500" cy="132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9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900">
                <a:solidFill>
                  <a:srgbClr val="0B263F"/>
                </a:solidFill>
                <a:latin typeface="Oswald"/>
                <a:ea typeface="Oswald"/>
                <a:cs typeface="Oswald"/>
                <a:sym typeface="Oswald"/>
              </a:rPr>
              <a:t>A</a:t>
            </a:r>
            <a:r>
              <a:rPr lang="es" sz="1100">
                <a:solidFill>
                  <a:srgbClr val="0B263F"/>
                </a:solidFill>
                <a:latin typeface="Oswald"/>
                <a:ea typeface="Oswald"/>
                <a:cs typeface="Oswald"/>
                <a:sym typeface="Oswald"/>
              </a:rPr>
              <a:t>taque  fuerte (o de </a:t>
            </a:r>
            <a:r>
              <a:rPr b="1" lang="es" sz="1100">
                <a:solidFill>
                  <a:srgbClr val="0B263F"/>
                </a:solidFill>
                <a:latin typeface="Oswald"/>
                <a:ea typeface="Oswald"/>
                <a:cs typeface="Oswald"/>
                <a:sym typeface="Oswald"/>
              </a:rPr>
              <a:t>cuchilla</a:t>
            </a:r>
            <a:r>
              <a:rPr lang="es" sz="1100">
                <a:solidFill>
                  <a:srgbClr val="0B263F"/>
                </a:solidFill>
                <a:latin typeface="Oswald"/>
                <a:ea typeface="Oswald"/>
                <a:cs typeface="Oswald"/>
                <a:sym typeface="Oswald"/>
              </a:rPr>
              <a:t>)</a:t>
            </a:r>
            <a:endParaRPr sz="1100">
              <a:solidFill>
                <a:srgbClr val="0B263F"/>
              </a:solidFill>
              <a:latin typeface="Oswald"/>
              <a:ea typeface="Oswald"/>
              <a:cs typeface="Oswald"/>
              <a:sym typeface="Oswald"/>
            </a:endParaRPr>
          </a:p>
          <a:p>
            <a:pPr indent="0" lvl="0" marL="91440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Ataque </a:t>
            </a:r>
            <a:r>
              <a:rPr b="1" lang="es" sz="1100">
                <a:solidFill>
                  <a:srgbClr val="0B263F"/>
                </a:solidFill>
                <a:latin typeface="Oswald"/>
                <a:ea typeface="Oswald"/>
                <a:cs typeface="Oswald"/>
                <a:sym typeface="Oswald"/>
              </a:rPr>
              <a:t>giratorio </a:t>
            </a:r>
            <a:r>
              <a:rPr lang="es" sz="1100">
                <a:solidFill>
                  <a:srgbClr val="0B263F"/>
                </a:solidFill>
                <a:latin typeface="Oswald"/>
                <a:ea typeface="Oswald"/>
                <a:cs typeface="Oswald"/>
                <a:sym typeface="Oswald"/>
              </a:rPr>
              <a:t>(o de cuchillas) - Ataque de gran área.</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Ataque de </a:t>
            </a:r>
            <a:r>
              <a:rPr b="1" lang="es" sz="1100">
                <a:solidFill>
                  <a:srgbClr val="0B263F"/>
                </a:solidFill>
                <a:latin typeface="Oswald"/>
                <a:ea typeface="Oswald"/>
                <a:cs typeface="Oswald"/>
                <a:sym typeface="Oswald"/>
              </a:rPr>
              <a:t>salto </a:t>
            </a:r>
            <a:r>
              <a:rPr lang="es" sz="1100">
                <a:solidFill>
                  <a:srgbClr val="0B263F"/>
                </a:solidFill>
                <a:latin typeface="Oswald"/>
                <a:ea typeface="Oswald"/>
                <a:cs typeface="Oswald"/>
                <a:sym typeface="Oswald"/>
              </a:rPr>
              <a:t>(o de caída) - Ataque de gran área a su alrededor.</a:t>
            </a:r>
            <a:endParaRPr sz="1100">
              <a:solidFill>
                <a:schemeClr val="dk1"/>
              </a:solidFill>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p:txBody>
      </p:sp>
      <p:sp>
        <p:nvSpPr>
          <p:cNvPr id="234" name="Google Shape;234;p27"/>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ATAQUES DE EVVÖ</a:t>
            </a:r>
            <a:endParaRPr b="1" sz="2300">
              <a:solidFill>
                <a:srgbClr val="2BB4B1"/>
              </a:solidFill>
              <a:latin typeface="Righteous"/>
              <a:ea typeface="Righteous"/>
              <a:cs typeface="Righteous"/>
              <a:sym typeface="Righteous"/>
            </a:endParaRPr>
          </a:p>
        </p:txBody>
      </p:sp>
      <p:pic>
        <p:nvPicPr>
          <p:cNvPr id="236" name="Google Shape;236;p27"/>
          <p:cNvPicPr preferRelativeResize="0"/>
          <p:nvPr/>
        </p:nvPicPr>
        <p:blipFill>
          <a:blip r:embed="rId5">
            <a:alphaModFix/>
          </a:blip>
          <a:stretch>
            <a:fillRect/>
          </a:stretch>
        </p:blipFill>
        <p:spPr>
          <a:xfrm>
            <a:off x="64100" y="4341776"/>
            <a:ext cx="1174001" cy="880072"/>
          </a:xfrm>
          <a:prstGeom prst="rect">
            <a:avLst/>
          </a:prstGeom>
          <a:noFill/>
          <a:ln>
            <a:noFill/>
          </a:ln>
        </p:spPr>
      </p:pic>
      <p:sp>
        <p:nvSpPr>
          <p:cNvPr id="237" name="Google Shape;237;p27"/>
          <p:cNvSpPr txBox="1"/>
          <p:nvPr/>
        </p:nvSpPr>
        <p:spPr>
          <a:xfrm>
            <a:off x="659325" y="504394"/>
            <a:ext cx="3746100" cy="15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9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Ataque básico (o de </a:t>
            </a:r>
            <a:r>
              <a:rPr b="1" lang="es" sz="1100">
                <a:solidFill>
                  <a:srgbClr val="0B263F"/>
                </a:solidFill>
                <a:latin typeface="Oswald"/>
                <a:ea typeface="Oswald"/>
                <a:cs typeface="Oswald"/>
                <a:sym typeface="Oswald"/>
              </a:rPr>
              <a:t>puño</a:t>
            </a:r>
            <a:r>
              <a:rPr lang="es" sz="1100">
                <a:solidFill>
                  <a:srgbClr val="0B263F"/>
                </a:solidFill>
                <a:latin typeface="Oswald"/>
                <a:ea typeface="Oswald"/>
                <a:cs typeface="Oswald"/>
                <a:sym typeface="Oswald"/>
              </a:rPr>
              <a:t>)</a:t>
            </a:r>
            <a:endParaRPr sz="1100">
              <a:solidFill>
                <a:srgbClr val="0B263F"/>
              </a:solidFill>
              <a:latin typeface="Oswald"/>
              <a:ea typeface="Oswald"/>
              <a:cs typeface="Oswald"/>
              <a:sym typeface="Oswald"/>
            </a:endParaRPr>
          </a:p>
          <a:p>
            <a:pPr indent="0" lvl="0" marL="91440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Ataque </a:t>
            </a:r>
            <a:r>
              <a:rPr b="1" lang="es" sz="1100">
                <a:solidFill>
                  <a:srgbClr val="0B263F"/>
                </a:solidFill>
                <a:latin typeface="Oswald"/>
                <a:ea typeface="Oswald"/>
                <a:cs typeface="Oswald"/>
                <a:sym typeface="Oswald"/>
              </a:rPr>
              <a:t>giratorio </a:t>
            </a:r>
            <a:r>
              <a:rPr lang="es" sz="1100">
                <a:solidFill>
                  <a:srgbClr val="0B263F"/>
                </a:solidFill>
                <a:latin typeface="Oswald"/>
                <a:ea typeface="Oswald"/>
                <a:cs typeface="Oswald"/>
                <a:sym typeface="Oswald"/>
              </a:rPr>
              <a:t>(o de puños) - Ataque de </a:t>
            </a:r>
            <a:r>
              <a:rPr i="1" lang="es" sz="1100">
                <a:solidFill>
                  <a:srgbClr val="0B263F"/>
                </a:solidFill>
                <a:latin typeface="Oswald"/>
                <a:ea typeface="Oswald"/>
                <a:cs typeface="Oswald"/>
                <a:sym typeface="Oswald"/>
              </a:rPr>
              <a:t>pequeña </a:t>
            </a:r>
            <a:r>
              <a:rPr lang="es" sz="1100">
                <a:solidFill>
                  <a:srgbClr val="0B263F"/>
                </a:solidFill>
                <a:latin typeface="Oswald"/>
                <a:ea typeface="Oswald"/>
                <a:cs typeface="Oswald"/>
                <a:sym typeface="Oswald"/>
              </a:rPr>
              <a:t>área.</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Ataque de </a:t>
            </a:r>
            <a:r>
              <a:rPr b="1" lang="es" sz="1100">
                <a:solidFill>
                  <a:srgbClr val="0B263F"/>
                </a:solidFill>
                <a:latin typeface="Oswald"/>
                <a:ea typeface="Oswald"/>
                <a:cs typeface="Oswald"/>
                <a:sym typeface="Oswald"/>
              </a:rPr>
              <a:t>salto </a:t>
            </a:r>
            <a:r>
              <a:rPr lang="es" sz="1100">
                <a:solidFill>
                  <a:srgbClr val="0B263F"/>
                </a:solidFill>
                <a:latin typeface="Oswald"/>
                <a:ea typeface="Oswald"/>
                <a:cs typeface="Oswald"/>
                <a:sym typeface="Oswald"/>
              </a:rPr>
              <a:t>(o de caída) - Ataque de </a:t>
            </a:r>
            <a:r>
              <a:rPr i="1" lang="es" sz="1100">
                <a:solidFill>
                  <a:srgbClr val="0B263F"/>
                </a:solidFill>
                <a:latin typeface="Oswald"/>
                <a:ea typeface="Oswald"/>
                <a:cs typeface="Oswald"/>
                <a:sym typeface="Oswald"/>
              </a:rPr>
              <a:t>pequeña </a:t>
            </a:r>
            <a:r>
              <a:rPr lang="es" sz="1100">
                <a:solidFill>
                  <a:srgbClr val="0B263F"/>
                </a:solidFill>
                <a:latin typeface="Oswald"/>
                <a:ea typeface="Oswald"/>
                <a:cs typeface="Oswald"/>
                <a:sym typeface="Oswald"/>
              </a:rPr>
              <a:t>área frente a él.</a:t>
            </a:r>
            <a:endParaRPr sz="1100">
              <a:solidFill>
                <a:srgbClr val="0B263F"/>
              </a:solidFill>
              <a:latin typeface="Oswald"/>
              <a:ea typeface="Oswald"/>
              <a:cs typeface="Oswald"/>
              <a:sym typeface="Oswald"/>
            </a:endParaRPr>
          </a:p>
        </p:txBody>
      </p:sp>
      <p:sp>
        <p:nvSpPr>
          <p:cNvPr id="238" name="Google Shape;238;p27"/>
          <p:cNvSpPr txBox="1"/>
          <p:nvPr/>
        </p:nvSpPr>
        <p:spPr>
          <a:xfrm>
            <a:off x="659325" y="394175"/>
            <a:ext cx="18081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0B263F"/>
                </a:solidFill>
                <a:latin typeface="Oswald"/>
                <a:ea typeface="Oswald"/>
                <a:cs typeface="Oswald"/>
                <a:sym typeface="Oswald"/>
              </a:rPr>
              <a:t>EVOLUCIÓN 1</a:t>
            </a:r>
            <a:endParaRPr b="1" sz="1600">
              <a:solidFill>
                <a:srgbClr val="0B263F"/>
              </a:solidFill>
            </a:endParaRPr>
          </a:p>
        </p:txBody>
      </p:sp>
      <p:sp>
        <p:nvSpPr>
          <p:cNvPr id="239" name="Google Shape;239;p27"/>
          <p:cNvSpPr txBox="1"/>
          <p:nvPr/>
        </p:nvSpPr>
        <p:spPr>
          <a:xfrm>
            <a:off x="574875" y="2490650"/>
            <a:ext cx="1419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0B263F"/>
                </a:solidFill>
                <a:latin typeface="Oswald"/>
                <a:ea typeface="Oswald"/>
                <a:cs typeface="Oswald"/>
                <a:sym typeface="Oswald"/>
              </a:rPr>
              <a:t>EVOLUCIÓN 2</a:t>
            </a:r>
            <a:endParaRPr b="1" sz="1800">
              <a:solidFill>
                <a:srgbClr val="0B263F"/>
              </a:solidFill>
            </a:endParaRPr>
          </a:p>
        </p:txBody>
      </p:sp>
      <p:sp>
        <p:nvSpPr>
          <p:cNvPr id="240" name="Google Shape;240;p27"/>
          <p:cNvSpPr txBox="1"/>
          <p:nvPr/>
        </p:nvSpPr>
        <p:spPr>
          <a:xfrm>
            <a:off x="4998450" y="1449025"/>
            <a:ext cx="13884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0B263F"/>
                </a:solidFill>
                <a:latin typeface="Oswald"/>
                <a:ea typeface="Oswald"/>
                <a:cs typeface="Oswald"/>
                <a:sym typeface="Oswald"/>
              </a:rPr>
              <a:t>EVOLUCIÓN 3</a:t>
            </a:r>
            <a:endParaRPr b="1" sz="1600">
              <a:solidFill>
                <a:srgbClr val="0B263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8"/>
          <p:cNvPicPr preferRelativeResize="0"/>
          <p:nvPr/>
        </p:nvPicPr>
        <p:blipFill>
          <a:blip r:embed="rId3">
            <a:alphaModFix/>
          </a:blip>
          <a:stretch>
            <a:fillRect/>
          </a:stretch>
        </p:blipFill>
        <p:spPr>
          <a:xfrm>
            <a:off x="0" y="0"/>
            <a:ext cx="9143999" cy="5143500"/>
          </a:xfrm>
          <a:prstGeom prst="rect">
            <a:avLst/>
          </a:prstGeom>
          <a:noFill/>
          <a:ln>
            <a:noFill/>
          </a:ln>
        </p:spPr>
      </p:pic>
      <p:pic>
        <p:nvPicPr>
          <p:cNvPr id="246" name="Google Shape;246;p28"/>
          <p:cNvPicPr preferRelativeResize="0"/>
          <p:nvPr/>
        </p:nvPicPr>
        <p:blipFill rotWithShape="1">
          <a:blip r:embed="rId4">
            <a:alphaModFix/>
          </a:blip>
          <a:srcRect b="0" l="0" r="0" t="72867"/>
          <a:stretch/>
        </p:blipFill>
        <p:spPr>
          <a:xfrm>
            <a:off x="1576750" y="2825425"/>
            <a:ext cx="6076950" cy="922625"/>
          </a:xfrm>
          <a:prstGeom prst="rect">
            <a:avLst/>
          </a:prstGeom>
          <a:noFill/>
          <a:ln>
            <a:noFill/>
          </a:ln>
        </p:spPr>
      </p:pic>
      <p:pic>
        <p:nvPicPr>
          <p:cNvPr id="247" name="Google Shape;247;p28"/>
          <p:cNvPicPr preferRelativeResize="0"/>
          <p:nvPr/>
        </p:nvPicPr>
        <p:blipFill rotWithShape="1">
          <a:blip r:embed="rId4">
            <a:alphaModFix/>
          </a:blip>
          <a:srcRect b="33197" l="0" r="0" t="36407"/>
          <a:stretch/>
        </p:blipFill>
        <p:spPr>
          <a:xfrm>
            <a:off x="1576750" y="1411950"/>
            <a:ext cx="6076950" cy="1413475"/>
          </a:xfrm>
          <a:prstGeom prst="rect">
            <a:avLst/>
          </a:prstGeom>
          <a:noFill/>
          <a:ln>
            <a:noFill/>
          </a:ln>
        </p:spPr>
      </p:pic>
      <p:pic>
        <p:nvPicPr>
          <p:cNvPr id="248" name="Google Shape;248;p28"/>
          <p:cNvPicPr preferRelativeResize="0"/>
          <p:nvPr/>
        </p:nvPicPr>
        <p:blipFill rotWithShape="1">
          <a:blip r:embed="rId4">
            <a:alphaModFix/>
          </a:blip>
          <a:srcRect b="0" l="0" r="0" t="72867"/>
          <a:stretch/>
        </p:blipFill>
        <p:spPr>
          <a:xfrm rot="10800000">
            <a:off x="1576750" y="515050"/>
            <a:ext cx="6076950" cy="896900"/>
          </a:xfrm>
          <a:prstGeom prst="rect">
            <a:avLst/>
          </a:prstGeom>
          <a:noFill/>
          <a:ln>
            <a:noFill/>
          </a:ln>
        </p:spPr>
      </p:pic>
      <p:sp>
        <p:nvSpPr>
          <p:cNvPr id="249" name="Google Shape;249;p28"/>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MECÁNICAS</a:t>
            </a:r>
            <a:r>
              <a:rPr b="1" lang="es" sz="2300">
                <a:solidFill>
                  <a:srgbClr val="2BB4B1"/>
                </a:solidFill>
                <a:latin typeface="Righteous"/>
                <a:ea typeface="Righteous"/>
                <a:cs typeface="Righteous"/>
                <a:sym typeface="Righteous"/>
              </a:rPr>
              <a:t> PRINCIPALES - EVVÖ</a:t>
            </a:r>
            <a:endParaRPr b="1" sz="2300">
              <a:solidFill>
                <a:srgbClr val="2BB4B1"/>
              </a:solidFill>
              <a:latin typeface="Righteous"/>
              <a:ea typeface="Righteous"/>
              <a:cs typeface="Righteous"/>
              <a:sym typeface="Righteous"/>
            </a:endParaRPr>
          </a:p>
        </p:txBody>
      </p:sp>
      <p:pic>
        <p:nvPicPr>
          <p:cNvPr id="251" name="Google Shape;251;p28"/>
          <p:cNvPicPr preferRelativeResize="0"/>
          <p:nvPr/>
        </p:nvPicPr>
        <p:blipFill>
          <a:blip r:embed="rId5">
            <a:alphaModFix/>
          </a:blip>
          <a:stretch>
            <a:fillRect/>
          </a:stretch>
        </p:blipFill>
        <p:spPr>
          <a:xfrm>
            <a:off x="64100" y="4341776"/>
            <a:ext cx="1174001" cy="880072"/>
          </a:xfrm>
          <a:prstGeom prst="rect">
            <a:avLst/>
          </a:prstGeom>
          <a:noFill/>
          <a:ln>
            <a:noFill/>
          </a:ln>
        </p:spPr>
      </p:pic>
      <p:sp>
        <p:nvSpPr>
          <p:cNvPr id="252" name="Google Shape;252;p28"/>
          <p:cNvSpPr txBox="1"/>
          <p:nvPr/>
        </p:nvSpPr>
        <p:spPr>
          <a:xfrm>
            <a:off x="2065375" y="888913"/>
            <a:ext cx="71874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chemeClr val="dk1"/>
              </a:solidFill>
              <a:latin typeface="Montserrat"/>
              <a:ea typeface="Montserrat"/>
              <a:cs typeface="Montserrat"/>
              <a:sym typeface="Montserrat"/>
            </a:endParaRPr>
          </a:p>
        </p:txBody>
      </p:sp>
      <p:sp>
        <p:nvSpPr>
          <p:cNvPr id="253" name="Google Shape;253;p28"/>
          <p:cNvSpPr txBox="1"/>
          <p:nvPr/>
        </p:nvSpPr>
        <p:spPr>
          <a:xfrm>
            <a:off x="2117675" y="1240250"/>
            <a:ext cx="5089800" cy="20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0B263F"/>
                </a:solidFill>
                <a:latin typeface="Oswald"/>
                <a:ea typeface="Oswald"/>
                <a:cs typeface="Oswald"/>
                <a:sym typeface="Oswald"/>
              </a:rPr>
              <a:t>Evvö </a:t>
            </a:r>
            <a:r>
              <a:rPr b="1" lang="es" sz="1100">
                <a:solidFill>
                  <a:srgbClr val="0B263F"/>
                </a:solidFill>
                <a:latin typeface="Oswald"/>
                <a:ea typeface="Oswald"/>
                <a:cs typeface="Oswald"/>
                <a:sym typeface="Oswald"/>
              </a:rPr>
              <a:t>recogerá </a:t>
            </a:r>
            <a:r>
              <a:rPr lang="es" sz="1100">
                <a:solidFill>
                  <a:srgbClr val="0B263F"/>
                </a:solidFill>
                <a:latin typeface="Oswald"/>
                <a:ea typeface="Oswald"/>
                <a:cs typeface="Oswald"/>
                <a:sym typeface="Oswald"/>
              </a:rPr>
              <a:t>almas dropeadas por los guardianes de almas, indispensables para evolucionar y pasar de nivel. Así como </a:t>
            </a:r>
            <a:r>
              <a:rPr b="1" lang="es" sz="1100">
                <a:solidFill>
                  <a:srgbClr val="0B263F"/>
                </a:solidFill>
                <a:latin typeface="Oswald"/>
                <a:ea typeface="Oswald"/>
                <a:cs typeface="Oswald"/>
                <a:sym typeface="Oswald"/>
              </a:rPr>
              <a:t>vidas </a:t>
            </a:r>
            <a:r>
              <a:rPr lang="es" sz="1100">
                <a:solidFill>
                  <a:srgbClr val="0B263F"/>
                </a:solidFill>
                <a:latin typeface="Oswald"/>
                <a:ea typeface="Oswald"/>
                <a:cs typeface="Oswald"/>
                <a:sym typeface="Oswald"/>
              </a:rPr>
              <a:t>repartidas por el escenario, recuperando la vida perdida al cogerlas.</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Mecanismos y plataformas deberán ser </a:t>
            </a:r>
            <a:r>
              <a:rPr b="1" lang="es" sz="1100">
                <a:solidFill>
                  <a:srgbClr val="0B263F"/>
                </a:solidFill>
                <a:latin typeface="Oswald"/>
                <a:ea typeface="Oswald"/>
                <a:cs typeface="Oswald"/>
                <a:sym typeface="Oswald"/>
              </a:rPr>
              <a:t>activados </a:t>
            </a:r>
            <a:r>
              <a:rPr lang="es" sz="1100">
                <a:solidFill>
                  <a:srgbClr val="0B263F"/>
                </a:solidFill>
                <a:latin typeface="Oswald"/>
                <a:ea typeface="Oswald"/>
                <a:cs typeface="Oswald"/>
                <a:sym typeface="Oswald"/>
              </a:rPr>
              <a:t>para poder usarlos y así llegar a ciertos puntos de interés. Así como cajas u objetos que se podrán </a:t>
            </a:r>
            <a:r>
              <a:rPr b="1" lang="es" sz="1100">
                <a:solidFill>
                  <a:srgbClr val="0B263F"/>
                </a:solidFill>
                <a:latin typeface="Oswald"/>
                <a:ea typeface="Oswald"/>
                <a:cs typeface="Oswald"/>
                <a:sym typeface="Oswald"/>
              </a:rPr>
              <a:t>mover</a:t>
            </a:r>
            <a:r>
              <a:rPr lang="es" sz="1100">
                <a:solidFill>
                  <a:srgbClr val="0B263F"/>
                </a:solidFill>
                <a:latin typeface="Oswald"/>
                <a:ea typeface="Oswald"/>
                <a:cs typeface="Oswald"/>
                <a:sym typeface="Oswald"/>
              </a:rPr>
              <a:t>.</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b="1"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Un </a:t>
            </a:r>
            <a:r>
              <a:rPr b="1" lang="es" sz="1100">
                <a:solidFill>
                  <a:srgbClr val="0B263F"/>
                </a:solidFill>
                <a:latin typeface="Oswald"/>
                <a:ea typeface="Oswald"/>
                <a:cs typeface="Oswald"/>
                <a:sym typeface="Oswald"/>
              </a:rPr>
              <a:t>combate </a:t>
            </a:r>
            <a:r>
              <a:rPr lang="es" sz="1100">
                <a:solidFill>
                  <a:srgbClr val="0B263F"/>
                </a:solidFill>
                <a:latin typeface="Oswald"/>
                <a:ea typeface="Oswald"/>
                <a:cs typeface="Oswald"/>
                <a:sym typeface="Oswald"/>
              </a:rPr>
              <a:t>simple pero funcional, con tres ataques básicos que en cada evolución pasarán a ser más potentes, </a:t>
            </a:r>
            <a:r>
              <a:rPr lang="es" sz="1100">
                <a:solidFill>
                  <a:srgbClr val="0B263F"/>
                </a:solidFill>
                <a:latin typeface="Oswald"/>
                <a:ea typeface="Oswald"/>
                <a:cs typeface="Oswald"/>
                <a:sym typeface="Oswald"/>
              </a:rPr>
              <a:t>adaptándose</a:t>
            </a:r>
            <a:r>
              <a:rPr lang="es" sz="1100">
                <a:solidFill>
                  <a:srgbClr val="0B263F"/>
                </a:solidFill>
                <a:latin typeface="Oswald"/>
                <a:ea typeface="Oswald"/>
                <a:cs typeface="Oswald"/>
                <a:sym typeface="Oswald"/>
              </a:rPr>
              <a:t> a la nueva forma de Evvö.</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p:txBody>
      </p:sp>
      <p:pic>
        <p:nvPicPr>
          <p:cNvPr id="254" name="Google Shape;254;p28"/>
          <p:cNvPicPr preferRelativeResize="0"/>
          <p:nvPr/>
        </p:nvPicPr>
        <p:blipFill>
          <a:blip r:embed="rId6">
            <a:alphaModFix/>
          </a:blip>
          <a:stretch>
            <a:fillRect/>
          </a:stretch>
        </p:blipFill>
        <p:spPr>
          <a:xfrm>
            <a:off x="5905500" y="2782963"/>
            <a:ext cx="3238500" cy="1819275"/>
          </a:xfrm>
          <a:prstGeom prst="rect">
            <a:avLst/>
          </a:prstGeom>
          <a:noFill/>
          <a:ln>
            <a:noFill/>
          </a:ln>
        </p:spPr>
      </p:pic>
      <p:pic>
        <p:nvPicPr>
          <p:cNvPr id="255" name="Google Shape;255;p28"/>
          <p:cNvPicPr preferRelativeResize="0"/>
          <p:nvPr/>
        </p:nvPicPr>
        <p:blipFill>
          <a:blip r:embed="rId7">
            <a:alphaModFix/>
          </a:blip>
          <a:stretch>
            <a:fillRect/>
          </a:stretch>
        </p:blipFill>
        <p:spPr>
          <a:xfrm>
            <a:off x="-459723" y="449275"/>
            <a:ext cx="2888475" cy="40857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9"/>
          <p:cNvPicPr preferRelativeResize="0"/>
          <p:nvPr/>
        </p:nvPicPr>
        <p:blipFill>
          <a:blip r:embed="rId3">
            <a:alphaModFix/>
          </a:blip>
          <a:stretch>
            <a:fillRect/>
          </a:stretch>
        </p:blipFill>
        <p:spPr>
          <a:xfrm>
            <a:off x="0" y="0"/>
            <a:ext cx="9143901" cy="5143500"/>
          </a:xfrm>
          <a:prstGeom prst="rect">
            <a:avLst/>
          </a:prstGeom>
          <a:noFill/>
          <a:ln>
            <a:noFill/>
          </a:ln>
        </p:spPr>
      </p:pic>
      <p:pic>
        <p:nvPicPr>
          <p:cNvPr id="261" name="Google Shape;261;p29"/>
          <p:cNvPicPr preferRelativeResize="0"/>
          <p:nvPr/>
        </p:nvPicPr>
        <p:blipFill rotWithShape="1">
          <a:blip r:embed="rId4">
            <a:alphaModFix/>
          </a:blip>
          <a:srcRect b="0" l="0" r="0" t="72867"/>
          <a:stretch/>
        </p:blipFill>
        <p:spPr>
          <a:xfrm>
            <a:off x="1533475" y="3067525"/>
            <a:ext cx="6076950" cy="922625"/>
          </a:xfrm>
          <a:prstGeom prst="rect">
            <a:avLst/>
          </a:prstGeom>
          <a:noFill/>
          <a:ln>
            <a:noFill/>
          </a:ln>
        </p:spPr>
      </p:pic>
      <p:pic>
        <p:nvPicPr>
          <p:cNvPr id="262" name="Google Shape;262;p29"/>
          <p:cNvPicPr preferRelativeResize="0"/>
          <p:nvPr/>
        </p:nvPicPr>
        <p:blipFill rotWithShape="1">
          <a:blip r:embed="rId4">
            <a:alphaModFix/>
          </a:blip>
          <a:srcRect b="33197" l="0" r="0" t="36407"/>
          <a:stretch/>
        </p:blipFill>
        <p:spPr>
          <a:xfrm>
            <a:off x="1533475" y="1273050"/>
            <a:ext cx="6076950" cy="1794475"/>
          </a:xfrm>
          <a:prstGeom prst="rect">
            <a:avLst/>
          </a:prstGeom>
          <a:noFill/>
          <a:ln>
            <a:noFill/>
          </a:ln>
        </p:spPr>
      </p:pic>
      <p:pic>
        <p:nvPicPr>
          <p:cNvPr id="263" name="Google Shape;263;p29"/>
          <p:cNvPicPr preferRelativeResize="0"/>
          <p:nvPr/>
        </p:nvPicPr>
        <p:blipFill rotWithShape="1">
          <a:blip r:embed="rId4">
            <a:alphaModFix/>
          </a:blip>
          <a:srcRect b="0" l="0" r="0" t="72867"/>
          <a:stretch/>
        </p:blipFill>
        <p:spPr>
          <a:xfrm rot="10800000">
            <a:off x="1533475" y="376150"/>
            <a:ext cx="6076950" cy="896900"/>
          </a:xfrm>
          <a:prstGeom prst="rect">
            <a:avLst/>
          </a:prstGeom>
          <a:noFill/>
          <a:ln>
            <a:noFill/>
          </a:ln>
        </p:spPr>
      </p:pic>
      <p:sp>
        <p:nvSpPr>
          <p:cNvPr id="264" name="Google Shape;264;p29"/>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MECÁNICAS PRINCIPALES - LUTTHIÖN</a:t>
            </a:r>
            <a:endParaRPr b="1" sz="2300">
              <a:solidFill>
                <a:srgbClr val="2BB4B1"/>
              </a:solidFill>
              <a:latin typeface="Righteous"/>
              <a:ea typeface="Righteous"/>
              <a:cs typeface="Righteous"/>
              <a:sym typeface="Righteous"/>
            </a:endParaRPr>
          </a:p>
        </p:txBody>
      </p:sp>
      <p:pic>
        <p:nvPicPr>
          <p:cNvPr id="266" name="Google Shape;266;p29"/>
          <p:cNvPicPr preferRelativeResize="0"/>
          <p:nvPr/>
        </p:nvPicPr>
        <p:blipFill>
          <a:blip r:embed="rId5">
            <a:alphaModFix/>
          </a:blip>
          <a:stretch>
            <a:fillRect/>
          </a:stretch>
        </p:blipFill>
        <p:spPr>
          <a:xfrm>
            <a:off x="64100" y="4341776"/>
            <a:ext cx="1174001" cy="880072"/>
          </a:xfrm>
          <a:prstGeom prst="rect">
            <a:avLst/>
          </a:prstGeom>
          <a:noFill/>
          <a:ln>
            <a:noFill/>
          </a:ln>
        </p:spPr>
      </p:pic>
      <p:sp>
        <p:nvSpPr>
          <p:cNvPr id="267" name="Google Shape;267;p29"/>
          <p:cNvSpPr txBox="1"/>
          <p:nvPr/>
        </p:nvSpPr>
        <p:spPr>
          <a:xfrm>
            <a:off x="2020800" y="376150"/>
            <a:ext cx="52374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rPr lang="es" sz="1100">
                <a:solidFill>
                  <a:srgbClr val="0B263F"/>
                </a:solidFill>
                <a:latin typeface="Oswald"/>
                <a:ea typeface="Oswald"/>
                <a:cs typeface="Oswald"/>
                <a:sym typeface="Oswald"/>
              </a:rPr>
              <a:t>Ataque </a:t>
            </a:r>
            <a:r>
              <a:rPr b="1" lang="es" sz="1100">
                <a:solidFill>
                  <a:srgbClr val="0B263F"/>
                </a:solidFill>
                <a:latin typeface="Oswald"/>
                <a:ea typeface="Oswald"/>
                <a:cs typeface="Oswald"/>
                <a:sym typeface="Oswald"/>
              </a:rPr>
              <a:t>normal</a:t>
            </a:r>
            <a:r>
              <a:rPr lang="es" sz="1100">
                <a:solidFill>
                  <a:srgbClr val="0B263F"/>
                </a:solidFill>
                <a:latin typeface="Oswald"/>
                <a:ea typeface="Oswald"/>
                <a:cs typeface="Oswald"/>
                <a:sym typeface="Oswald"/>
              </a:rPr>
              <a:t>: propina golpes verticales con el </a:t>
            </a:r>
            <a:r>
              <a:rPr b="1" lang="es" sz="1100">
                <a:solidFill>
                  <a:srgbClr val="0B263F"/>
                </a:solidFill>
                <a:latin typeface="Oswald"/>
                <a:ea typeface="Oswald"/>
                <a:cs typeface="Oswald"/>
                <a:sym typeface="Oswald"/>
              </a:rPr>
              <a:t>puño </a:t>
            </a:r>
            <a:r>
              <a:rPr lang="es" sz="1100">
                <a:solidFill>
                  <a:srgbClr val="0B263F"/>
                </a:solidFill>
                <a:latin typeface="Oswald"/>
                <a:ea typeface="Oswald"/>
                <a:cs typeface="Oswald"/>
                <a:sym typeface="Oswald"/>
              </a:rPr>
              <a:t>que permanecerán un tiempo en el suelo de la escena.</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rPr lang="es" sz="1100">
                <a:solidFill>
                  <a:srgbClr val="0B263F"/>
                </a:solidFill>
                <a:latin typeface="Oswald"/>
                <a:ea typeface="Oswald"/>
                <a:cs typeface="Oswald"/>
                <a:sym typeface="Oswald"/>
              </a:rPr>
              <a:t>Ataque a </a:t>
            </a:r>
            <a:r>
              <a:rPr b="1" lang="es" sz="1100">
                <a:solidFill>
                  <a:srgbClr val="0B263F"/>
                </a:solidFill>
                <a:latin typeface="Oswald"/>
                <a:ea typeface="Oswald"/>
                <a:cs typeface="Oswald"/>
                <a:sym typeface="Oswald"/>
              </a:rPr>
              <a:t>distancia</a:t>
            </a:r>
            <a:r>
              <a:rPr lang="es" sz="1100">
                <a:solidFill>
                  <a:srgbClr val="0B263F"/>
                </a:solidFill>
                <a:latin typeface="Oswald"/>
                <a:ea typeface="Oswald"/>
                <a:cs typeface="Oswald"/>
                <a:sym typeface="Oswald"/>
              </a:rPr>
              <a:t>: lanzamiento de </a:t>
            </a:r>
            <a:r>
              <a:rPr b="1" lang="es" sz="1100">
                <a:solidFill>
                  <a:srgbClr val="0B263F"/>
                </a:solidFill>
                <a:latin typeface="Oswald"/>
                <a:ea typeface="Oswald"/>
                <a:cs typeface="Oswald"/>
                <a:sym typeface="Oswald"/>
              </a:rPr>
              <a:t>proyectiles </a:t>
            </a:r>
            <a:r>
              <a:rPr lang="es" sz="1100">
                <a:solidFill>
                  <a:srgbClr val="0B263F"/>
                </a:solidFill>
                <a:latin typeface="Oswald"/>
                <a:ea typeface="Oswald"/>
                <a:cs typeface="Oswald"/>
                <a:sym typeface="Oswald"/>
              </a:rPr>
              <a:t>hacia el jugador.</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rPr lang="es" sz="1100">
                <a:solidFill>
                  <a:srgbClr val="0B263F"/>
                </a:solidFill>
                <a:latin typeface="Oswald"/>
                <a:ea typeface="Oswald"/>
                <a:cs typeface="Oswald"/>
                <a:sym typeface="Oswald"/>
              </a:rPr>
              <a:t>Ataque en </a:t>
            </a:r>
            <a:r>
              <a:rPr b="1" lang="es" sz="1100">
                <a:solidFill>
                  <a:srgbClr val="0B263F"/>
                </a:solidFill>
                <a:latin typeface="Oswald"/>
                <a:ea typeface="Oswald"/>
                <a:cs typeface="Oswald"/>
                <a:sym typeface="Oswald"/>
              </a:rPr>
              <a:t>área</a:t>
            </a:r>
            <a:r>
              <a:rPr lang="es" sz="1100">
                <a:solidFill>
                  <a:srgbClr val="0B263F"/>
                </a:solidFill>
                <a:latin typeface="Oswald"/>
                <a:ea typeface="Oswald"/>
                <a:cs typeface="Oswald"/>
                <a:sym typeface="Oswald"/>
              </a:rPr>
              <a:t>: lanza un puñetazo en el medio de la escena y aparecen </a:t>
            </a:r>
            <a:r>
              <a:rPr b="1" lang="es" sz="1100">
                <a:solidFill>
                  <a:srgbClr val="0B263F"/>
                </a:solidFill>
                <a:latin typeface="Oswald"/>
                <a:ea typeface="Oswald"/>
                <a:cs typeface="Oswald"/>
                <a:sym typeface="Oswald"/>
              </a:rPr>
              <a:t>zonas rojas</a:t>
            </a:r>
            <a:r>
              <a:rPr lang="es" sz="1100">
                <a:solidFill>
                  <a:srgbClr val="0B263F"/>
                </a:solidFill>
                <a:latin typeface="Oswald"/>
                <a:ea typeface="Oswald"/>
                <a:cs typeface="Oswald"/>
                <a:sym typeface="Oswald"/>
              </a:rPr>
              <a:t> donde dañará al jugador si no se aparta.</a:t>
            </a:r>
            <a:endParaRPr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t/>
            </a:r>
            <a:endParaRPr b="1" sz="1100">
              <a:solidFill>
                <a:srgbClr val="0B263F"/>
              </a:solidFill>
              <a:latin typeface="Oswald"/>
              <a:ea typeface="Oswald"/>
              <a:cs typeface="Oswald"/>
              <a:sym typeface="Oswald"/>
            </a:endParaRPr>
          </a:p>
          <a:p>
            <a:pPr indent="0" lvl="0" marL="0" marR="0" rtl="0" algn="l">
              <a:lnSpc>
                <a:spcPct val="115000"/>
              </a:lnSpc>
              <a:spcBef>
                <a:spcPts val="0"/>
              </a:spcBef>
              <a:spcAft>
                <a:spcPts val="0"/>
              </a:spcAft>
              <a:buNone/>
            </a:pPr>
            <a:r>
              <a:t/>
            </a:r>
            <a:endParaRPr b="1"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Lutthiön ha absorbido tantas almas que, por su </a:t>
            </a:r>
            <a:r>
              <a:rPr b="1" lang="es" sz="1100">
                <a:solidFill>
                  <a:srgbClr val="0B263F"/>
                </a:solidFill>
                <a:latin typeface="Oswald"/>
                <a:ea typeface="Oswald"/>
                <a:cs typeface="Oswald"/>
                <a:sym typeface="Oswald"/>
              </a:rPr>
              <a:t>tamaño descomunal</a:t>
            </a:r>
            <a:r>
              <a:rPr lang="es" sz="1100">
                <a:solidFill>
                  <a:srgbClr val="0B263F"/>
                </a:solidFill>
                <a:latin typeface="Oswald"/>
                <a:ea typeface="Oswald"/>
                <a:cs typeface="Oswald"/>
                <a:sym typeface="Oswald"/>
              </a:rPr>
              <a:t>, desde la plataforma de combate solo se le ve de cintura para arriba. Todo el combate se encuentra en la misma posición, efectuando ataques a la plataforma del jugador. </a:t>
            </a:r>
            <a:endParaRPr sz="11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1" sz="1100">
              <a:solidFill>
                <a:srgbClr val="4A86E8"/>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71" name="Shape 271"/>
        <p:cNvGrpSpPr/>
        <p:nvPr/>
      </p:nvGrpSpPr>
      <p:grpSpPr>
        <a:xfrm>
          <a:off x="0" y="0"/>
          <a:ext cx="0" cy="0"/>
          <a:chOff x="0" y="0"/>
          <a:chExt cx="0" cy="0"/>
        </a:xfrm>
      </p:grpSpPr>
      <p:sp>
        <p:nvSpPr>
          <p:cNvPr id="272" name="Google Shape;272;p30"/>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LAS 3C - CONTROLLER (MANDO)</a:t>
            </a:r>
            <a:endParaRPr b="1" sz="2300">
              <a:solidFill>
                <a:srgbClr val="2BB4B1"/>
              </a:solidFill>
              <a:latin typeface="Righteous"/>
              <a:ea typeface="Righteous"/>
              <a:cs typeface="Righteous"/>
              <a:sym typeface="Righteous"/>
            </a:endParaRPr>
          </a:p>
        </p:txBody>
      </p:sp>
      <p:pic>
        <p:nvPicPr>
          <p:cNvPr id="274" name="Google Shape;274;p30"/>
          <p:cNvPicPr preferRelativeResize="0"/>
          <p:nvPr/>
        </p:nvPicPr>
        <p:blipFill>
          <a:blip r:embed="rId3">
            <a:alphaModFix/>
          </a:blip>
          <a:stretch>
            <a:fillRect/>
          </a:stretch>
        </p:blipFill>
        <p:spPr>
          <a:xfrm>
            <a:off x="64100" y="4341776"/>
            <a:ext cx="1174001" cy="880072"/>
          </a:xfrm>
          <a:prstGeom prst="rect">
            <a:avLst/>
          </a:prstGeom>
          <a:noFill/>
          <a:ln>
            <a:noFill/>
          </a:ln>
        </p:spPr>
      </p:pic>
      <p:pic>
        <p:nvPicPr>
          <p:cNvPr id="275" name="Google Shape;275;p30"/>
          <p:cNvPicPr preferRelativeResize="0"/>
          <p:nvPr/>
        </p:nvPicPr>
        <p:blipFill>
          <a:blip r:embed="rId4">
            <a:alphaModFix/>
          </a:blip>
          <a:stretch>
            <a:fillRect/>
          </a:stretch>
        </p:blipFill>
        <p:spPr>
          <a:xfrm>
            <a:off x="1091651" y="44449"/>
            <a:ext cx="7136174" cy="48633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79" name="Shape 279"/>
        <p:cNvGrpSpPr/>
        <p:nvPr/>
      </p:nvGrpSpPr>
      <p:grpSpPr>
        <a:xfrm>
          <a:off x="0" y="0"/>
          <a:ext cx="0" cy="0"/>
          <a:chOff x="0" y="0"/>
          <a:chExt cx="0" cy="0"/>
        </a:xfrm>
      </p:grpSpPr>
      <p:sp>
        <p:nvSpPr>
          <p:cNvPr id="280" name="Google Shape;280;p31"/>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LAS 3C - CONTROLLER (TECLADO / RATÓN)</a:t>
            </a:r>
            <a:endParaRPr b="1" sz="2300">
              <a:solidFill>
                <a:srgbClr val="2BB4B1"/>
              </a:solidFill>
              <a:latin typeface="Righteous"/>
              <a:ea typeface="Righteous"/>
              <a:cs typeface="Righteous"/>
              <a:sym typeface="Righteous"/>
            </a:endParaRPr>
          </a:p>
        </p:txBody>
      </p:sp>
      <p:pic>
        <p:nvPicPr>
          <p:cNvPr id="282" name="Google Shape;282;p31"/>
          <p:cNvPicPr preferRelativeResize="0"/>
          <p:nvPr/>
        </p:nvPicPr>
        <p:blipFill>
          <a:blip r:embed="rId3">
            <a:alphaModFix/>
          </a:blip>
          <a:stretch>
            <a:fillRect/>
          </a:stretch>
        </p:blipFill>
        <p:spPr>
          <a:xfrm>
            <a:off x="64100" y="4341776"/>
            <a:ext cx="1174001" cy="880072"/>
          </a:xfrm>
          <a:prstGeom prst="rect">
            <a:avLst/>
          </a:prstGeom>
          <a:noFill/>
          <a:ln>
            <a:noFill/>
          </a:ln>
        </p:spPr>
      </p:pic>
      <p:pic>
        <p:nvPicPr>
          <p:cNvPr id="283" name="Google Shape;283;p31"/>
          <p:cNvPicPr preferRelativeResize="0"/>
          <p:nvPr/>
        </p:nvPicPr>
        <p:blipFill>
          <a:blip r:embed="rId4">
            <a:alphaModFix/>
          </a:blip>
          <a:stretch>
            <a:fillRect/>
          </a:stretch>
        </p:blipFill>
        <p:spPr>
          <a:xfrm>
            <a:off x="739538" y="-590550"/>
            <a:ext cx="7664924" cy="52236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0"/>
            <a:ext cx="9143999" cy="5143500"/>
          </a:xfrm>
          <a:prstGeom prst="rect">
            <a:avLst/>
          </a:prstGeom>
          <a:noFill/>
          <a:ln>
            <a:noFill/>
          </a:ln>
        </p:spPr>
      </p:pic>
      <p:pic>
        <p:nvPicPr>
          <p:cNvPr id="61" name="Google Shape;61;p14"/>
          <p:cNvPicPr preferRelativeResize="0"/>
          <p:nvPr/>
        </p:nvPicPr>
        <p:blipFill>
          <a:blip r:embed="rId4">
            <a:alphaModFix/>
          </a:blip>
          <a:stretch>
            <a:fillRect/>
          </a:stretch>
        </p:blipFill>
        <p:spPr>
          <a:xfrm>
            <a:off x="1533525" y="833875"/>
            <a:ext cx="6076950" cy="3400425"/>
          </a:xfrm>
          <a:prstGeom prst="rect">
            <a:avLst/>
          </a:prstGeom>
          <a:noFill/>
          <a:ln>
            <a:noFill/>
          </a:ln>
        </p:spPr>
      </p:pic>
      <p:sp>
        <p:nvSpPr>
          <p:cNvPr id="62" name="Google Shape;62;p14"/>
          <p:cNvSpPr txBox="1"/>
          <p:nvPr/>
        </p:nvSpPr>
        <p:spPr>
          <a:xfrm>
            <a:off x="2186100" y="1352975"/>
            <a:ext cx="4771800" cy="236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100">
                <a:solidFill>
                  <a:srgbClr val="0B263F"/>
                </a:solidFill>
                <a:latin typeface="Oswald"/>
                <a:ea typeface="Oswald"/>
                <a:cs typeface="Oswald"/>
                <a:sym typeface="Oswald"/>
              </a:rPr>
              <a:t>Acompaña</a:t>
            </a:r>
            <a:r>
              <a:rPr lang="es" sz="1100">
                <a:solidFill>
                  <a:srgbClr val="0B263F"/>
                </a:solidFill>
                <a:latin typeface="Oswald"/>
                <a:ea typeface="Oswald"/>
                <a:cs typeface="Oswald"/>
                <a:sym typeface="Oswald"/>
              </a:rPr>
              <a:t> a Evvö en su aventura y rescata a su familia de las garras de Lutthiön, el temido ladrón de almas.</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rPr b="1" lang="es" sz="1100">
                <a:solidFill>
                  <a:srgbClr val="0B263F"/>
                </a:solidFill>
                <a:latin typeface="Oswald"/>
                <a:ea typeface="Oswald"/>
                <a:cs typeface="Oswald"/>
                <a:sym typeface="Oswald"/>
              </a:rPr>
              <a:t>Explora</a:t>
            </a:r>
            <a:r>
              <a:rPr lang="es" sz="1100">
                <a:solidFill>
                  <a:srgbClr val="0B263F"/>
                </a:solidFill>
                <a:latin typeface="Oswald"/>
                <a:ea typeface="Oswald"/>
                <a:cs typeface="Oswald"/>
                <a:sym typeface="Oswald"/>
              </a:rPr>
              <a:t> Nevin mientras te enfrentas a los invasores y superas diferentes puzzles y obstáculos para descubrir nuevas zonas de difícil acceso.</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rPr b="1" lang="es" sz="1100">
                <a:solidFill>
                  <a:srgbClr val="0B263F"/>
                </a:solidFill>
                <a:latin typeface="Oswald"/>
                <a:ea typeface="Oswald"/>
                <a:cs typeface="Oswald"/>
                <a:sym typeface="Oswald"/>
              </a:rPr>
              <a:t>Evoluciona</a:t>
            </a:r>
            <a:r>
              <a:rPr lang="es" sz="1100">
                <a:solidFill>
                  <a:srgbClr val="0B263F"/>
                </a:solidFill>
                <a:latin typeface="Oswald"/>
                <a:ea typeface="Oswald"/>
                <a:cs typeface="Oswald"/>
                <a:sym typeface="Oswald"/>
              </a:rPr>
              <a:t> al recuperar las almas de los habitantes de Nevin, haciéndote cada vez más fuerte para así poder derrotar a Lutthiön.</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rPr b="1" lang="es" sz="1100">
                <a:solidFill>
                  <a:srgbClr val="0B263F"/>
                </a:solidFill>
                <a:latin typeface="Oswald"/>
                <a:ea typeface="Oswald"/>
                <a:cs typeface="Oswald"/>
                <a:sym typeface="Oswald"/>
              </a:rPr>
              <a:t>Colecciona</a:t>
            </a:r>
            <a:r>
              <a:rPr lang="es" sz="1100">
                <a:solidFill>
                  <a:srgbClr val="0B263F"/>
                </a:solidFill>
                <a:latin typeface="Oswald"/>
                <a:ea typeface="Oswald"/>
                <a:cs typeface="Oswald"/>
                <a:sym typeface="Oswald"/>
              </a:rPr>
              <a:t> cristales de energía que te servirán para reparar el portal que te llevará a tu siguiente desafío.</a:t>
            </a:r>
            <a:endParaRPr sz="1100">
              <a:solidFill>
                <a:srgbClr val="0B263F"/>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2"/>
          <p:cNvPicPr preferRelativeResize="0"/>
          <p:nvPr/>
        </p:nvPicPr>
        <p:blipFill rotWithShape="1">
          <a:blip r:embed="rId3">
            <a:alphaModFix/>
          </a:blip>
          <a:srcRect b="7187" l="3560" r="-3560" t="2964"/>
          <a:stretch/>
        </p:blipFill>
        <p:spPr>
          <a:xfrm>
            <a:off x="0" y="-11324"/>
            <a:ext cx="9488368" cy="4353100"/>
          </a:xfrm>
          <a:prstGeom prst="rect">
            <a:avLst/>
          </a:prstGeom>
          <a:noFill/>
          <a:ln>
            <a:noFill/>
          </a:ln>
        </p:spPr>
      </p:pic>
      <p:sp>
        <p:nvSpPr>
          <p:cNvPr id="289" name="Google Shape;289;p32"/>
          <p:cNvSpPr/>
          <p:nvPr/>
        </p:nvSpPr>
        <p:spPr>
          <a:xfrm>
            <a:off x="5355900" y="0"/>
            <a:ext cx="3788100" cy="4418100"/>
          </a:xfrm>
          <a:prstGeom prst="rect">
            <a:avLst/>
          </a:prstGeom>
          <a:solidFill>
            <a:srgbClr val="091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2"/>
          <p:cNvPicPr preferRelativeResize="0"/>
          <p:nvPr/>
        </p:nvPicPr>
        <p:blipFill>
          <a:blip r:embed="rId4">
            <a:alphaModFix/>
          </a:blip>
          <a:stretch>
            <a:fillRect/>
          </a:stretch>
        </p:blipFill>
        <p:spPr>
          <a:xfrm>
            <a:off x="5607114" y="299049"/>
            <a:ext cx="3285703" cy="1846828"/>
          </a:xfrm>
          <a:prstGeom prst="rect">
            <a:avLst/>
          </a:prstGeom>
          <a:noFill/>
          <a:ln>
            <a:noFill/>
          </a:ln>
        </p:spPr>
      </p:pic>
      <p:sp>
        <p:nvSpPr>
          <p:cNvPr id="291" name="Google Shape;291;p32"/>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LAS 3C - CAMERA</a:t>
            </a:r>
            <a:endParaRPr b="1" sz="2300">
              <a:solidFill>
                <a:srgbClr val="2BB4B1"/>
              </a:solidFill>
              <a:latin typeface="Righteous"/>
              <a:ea typeface="Righteous"/>
              <a:cs typeface="Righteous"/>
              <a:sym typeface="Righteous"/>
            </a:endParaRPr>
          </a:p>
        </p:txBody>
      </p:sp>
      <p:pic>
        <p:nvPicPr>
          <p:cNvPr id="293" name="Google Shape;293;p32"/>
          <p:cNvPicPr preferRelativeResize="0"/>
          <p:nvPr/>
        </p:nvPicPr>
        <p:blipFill>
          <a:blip r:embed="rId5">
            <a:alphaModFix/>
          </a:blip>
          <a:stretch>
            <a:fillRect/>
          </a:stretch>
        </p:blipFill>
        <p:spPr>
          <a:xfrm>
            <a:off x="64100" y="4341776"/>
            <a:ext cx="1174001" cy="880072"/>
          </a:xfrm>
          <a:prstGeom prst="rect">
            <a:avLst/>
          </a:prstGeom>
          <a:noFill/>
          <a:ln>
            <a:noFill/>
          </a:ln>
        </p:spPr>
      </p:pic>
      <p:pic>
        <p:nvPicPr>
          <p:cNvPr id="294" name="Google Shape;294;p32"/>
          <p:cNvPicPr preferRelativeResize="0"/>
          <p:nvPr/>
        </p:nvPicPr>
        <p:blipFill>
          <a:blip r:embed="rId6">
            <a:alphaModFix/>
          </a:blip>
          <a:stretch>
            <a:fillRect/>
          </a:stretch>
        </p:blipFill>
        <p:spPr>
          <a:xfrm>
            <a:off x="5484275" y="2285925"/>
            <a:ext cx="3531375" cy="1984898"/>
          </a:xfrm>
          <a:prstGeom prst="rect">
            <a:avLst/>
          </a:prstGeom>
          <a:noFill/>
          <a:ln>
            <a:noFill/>
          </a:ln>
        </p:spPr>
      </p:pic>
      <p:pic>
        <p:nvPicPr>
          <p:cNvPr id="295" name="Google Shape;295;p32"/>
          <p:cNvPicPr preferRelativeResize="0"/>
          <p:nvPr/>
        </p:nvPicPr>
        <p:blipFill>
          <a:blip r:embed="rId7">
            <a:alphaModFix/>
          </a:blip>
          <a:stretch>
            <a:fillRect/>
          </a:stretch>
        </p:blipFill>
        <p:spPr>
          <a:xfrm>
            <a:off x="0" y="598450"/>
            <a:ext cx="5269000" cy="2948325"/>
          </a:xfrm>
          <a:prstGeom prst="rect">
            <a:avLst/>
          </a:prstGeom>
          <a:noFill/>
          <a:ln>
            <a:noFill/>
          </a:ln>
        </p:spPr>
      </p:pic>
      <p:sp>
        <p:nvSpPr>
          <p:cNvPr id="296" name="Google Shape;296;p32"/>
          <p:cNvSpPr txBox="1"/>
          <p:nvPr/>
        </p:nvSpPr>
        <p:spPr>
          <a:xfrm>
            <a:off x="338500" y="1210369"/>
            <a:ext cx="4930500" cy="15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Cámara en </a:t>
            </a:r>
            <a:r>
              <a:rPr b="1" lang="es" sz="1100">
                <a:solidFill>
                  <a:srgbClr val="0B263F"/>
                </a:solidFill>
                <a:latin typeface="Oswald"/>
                <a:ea typeface="Oswald"/>
                <a:cs typeface="Oswald"/>
                <a:sym typeface="Oswald"/>
              </a:rPr>
              <a:t>tercera persona</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b="1" lang="es" sz="1100">
                <a:solidFill>
                  <a:srgbClr val="0B263F"/>
                </a:solidFill>
                <a:latin typeface="Oswald"/>
                <a:ea typeface="Oswald"/>
                <a:cs typeface="Oswald"/>
                <a:sym typeface="Oswald"/>
              </a:rPr>
              <a:t>Vibración</a:t>
            </a:r>
            <a:r>
              <a:rPr lang="es" sz="1100">
                <a:solidFill>
                  <a:srgbClr val="0B263F"/>
                </a:solidFill>
                <a:latin typeface="Oswald"/>
                <a:ea typeface="Oswald"/>
                <a:cs typeface="Oswald"/>
                <a:sym typeface="Oswald"/>
              </a:rPr>
              <a:t> de la pantalla durante los ataques fuertes del jugador o golpes del semi boss o boss al protagonista a la para que durante </a:t>
            </a:r>
            <a:r>
              <a:rPr b="1" lang="es" sz="1100">
                <a:solidFill>
                  <a:srgbClr val="0B263F"/>
                </a:solidFill>
                <a:latin typeface="Oswald"/>
                <a:ea typeface="Oswald"/>
                <a:cs typeface="Oswald"/>
                <a:sym typeface="Oswald"/>
              </a:rPr>
              <a:t>efectos especiales</a:t>
            </a:r>
            <a:r>
              <a:rPr lang="es" sz="1100">
                <a:solidFill>
                  <a:srgbClr val="0B263F"/>
                </a:solidFill>
                <a:latin typeface="Oswald"/>
                <a:ea typeface="Oswald"/>
                <a:cs typeface="Oswald"/>
                <a:sym typeface="Oswald"/>
              </a:rPr>
              <a:t> en el environment.</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La cámara no seguirá al jugador en caso de muerte por caída, esta se quedará en lo alto, mirando hacia abajo mientras el protagonista cae al vacío. </a:t>
            </a:r>
            <a:r>
              <a:rPr lang="es" sz="1100">
                <a:solidFill>
                  <a:schemeClr val="dk1"/>
                </a:solidFill>
                <a:latin typeface="Montserrat"/>
                <a:ea typeface="Montserrat"/>
                <a:cs typeface="Montserrat"/>
                <a:sym typeface="Montserrat"/>
              </a:rPr>
              <a:t> </a:t>
            </a:r>
            <a:endParaRPr sz="110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3"/>
          <p:cNvPicPr preferRelativeResize="0"/>
          <p:nvPr/>
        </p:nvPicPr>
        <p:blipFill>
          <a:blip r:embed="rId3">
            <a:alphaModFix/>
          </a:blip>
          <a:stretch>
            <a:fillRect/>
          </a:stretch>
        </p:blipFill>
        <p:spPr>
          <a:xfrm>
            <a:off x="0" y="0"/>
            <a:ext cx="9143999" cy="4341775"/>
          </a:xfrm>
          <a:prstGeom prst="rect">
            <a:avLst/>
          </a:prstGeom>
          <a:noFill/>
          <a:ln>
            <a:noFill/>
          </a:ln>
        </p:spPr>
      </p:pic>
      <p:sp>
        <p:nvSpPr>
          <p:cNvPr id="302" name="Google Shape;302;p33"/>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RECOMPENSAS Y CASTIGOS</a:t>
            </a:r>
            <a:endParaRPr b="1" sz="2300">
              <a:solidFill>
                <a:srgbClr val="2BB4B1"/>
              </a:solidFill>
              <a:latin typeface="Righteous"/>
              <a:ea typeface="Righteous"/>
              <a:cs typeface="Righteous"/>
              <a:sym typeface="Righteous"/>
            </a:endParaRPr>
          </a:p>
        </p:txBody>
      </p:sp>
      <p:pic>
        <p:nvPicPr>
          <p:cNvPr id="304" name="Google Shape;304;p33"/>
          <p:cNvPicPr preferRelativeResize="0"/>
          <p:nvPr/>
        </p:nvPicPr>
        <p:blipFill>
          <a:blip r:embed="rId4">
            <a:alphaModFix/>
          </a:blip>
          <a:stretch>
            <a:fillRect/>
          </a:stretch>
        </p:blipFill>
        <p:spPr>
          <a:xfrm>
            <a:off x="64100" y="4341776"/>
            <a:ext cx="1174001" cy="880072"/>
          </a:xfrm>
          <a:prstGeom prst="rect">
            <a:avLst/>
          </a:prstGeom>
          <a:noFill/>
          <a:ln>
            <a:noFill/>
          </a:ln>
        </p:spPr>
      </p:pic>
      <p:pic>
        <p:nvPicPr>
          <p:cNvPr id="305" name="Google Shape;305;p33"/>
          <p:cNvPicPr preferRelativeResize="0"/>
          <p:nvPr/>
        </p:nvPicPr>
        <p:blipFill rotWithShape="1">
          <a:blip r:embed="rId5">
            <a:alphaModFix/>
          </a:blip>
          <a:srcRect b="0" l="0" r="53906" t="0"/>
          <a:stretch/>
        </p:blipFill>
        <p:spPr>
          <a:xfrm>
            <a:off x="481350" y="220800"/>
            <a:ext cx="2428651" cy="2948325"/>
          </a:xfrm>
          <a:prstGeom prst="rect">
            <a:avLst/>
          </a:prstGeom>
          <a:noFill/>
          <a:ln>
            <a:noFill/>
          </a:ln>
        </p:spPr>
      </p:pic>
      <p:pic>
        <p:nvPicPr>
          <p:cNvPr id="306" name="Google Shape;306;p33"/>
          <p:cNvPicPr preferRelativeResize="0"/>
          <p:nvPr/>
        </p:nvPicPr>
        <p:blipFill rotWithShape="1">
          <a:blip r:embed="rId5">
            <a:alphaModFix/>
          </a:blip>
          <a:srcRect b="0" l="0" r="70790" t="0"/>
          <a:stretch/>
        </p:blipFill>
        <p:spPr>
          <a:xfrm rot="10800000">
            <a:off x="2907474" y="220800"/>
            <a:ext cx="1586976" cy="2948325"/>
          </a:xfrm>
          <a:prstGeom prst="rect">
            <a:avLst/>
          </a:prstGeom>
          <a:noFill/>
          <a:ln>
            <a:noFill/>
          </a:ln>
        </p:spPr>
      </p:pic>
      <p:sp>
        <p:nvSpPr>
          <p:cNvPr id="307" name="Google Shape;307;p33"/>
          <p:cNvSpPr txBox="1"/>
          <p:nvPr/>
        </p:nvSpPr>
        <p:spPr>
          <a:xfrm>
            <a:off x="969825" y="849001"/>
            <a:ext cx="3057900" cy="16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u="sng">
                <a:solidFill>
                  <a:srgbClr val="0B263F"/>
                </a:solidFill>
                <a:latin typeface="Oswald"/>
                <a:ea typeface="Oswald"/>
                <a:cs typeface="Oswald"/>
                <a:sym typeface="Oswald"/>
              </a:rPr>
              <a:t>Recompensas </a:t>
            </a:r>
            <a:endParaRPr b="1" sz="1200" u="sng">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Al derrotar semi-bosses Evvö absorberá almas que le permitirán </a:t>
            </a:r>
            <a:r>
              <a:rPr b="1" lang="es" sz="1100">
                <a:solidFill>
                  <a:srgbClr val="0B263F"/>
                </a:solidFill>
                <a:latin typeface="Oswald"/>
                <a:ea typeface="Oswald"/>
                <a:cs typeface="Oswald"/>
                <a:sym typeface="Oswald"/>
              </a:rPr>
              <a:t>evolucionar</a:t>
            </a:r>
            <a:r>
              <a:rPr lang="es" sz="1100">
                <a:solidFill>
                  <a:srgbClr val="0B263F"/>
                </a:solidFill>
                <a:latin typeface="Oswald"/>
                <a:ea typeface="Oswald"/>
                <a:cs typeface="Oswald"/>
                <a:sym typeface="Oswald"/>
              </a:rPr>
              <a:t>.</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Al recoger </a:t>
            </a:r>
            <a:r>
              <a:rPr b="1" lang="es" sz="1100">
                <a:solidFill>
                  <a:srgbClr val="0B263F"/>
                </a:solidFill>
                <a:latin typeface="Oswald"/>
                <a:ea typeface="Oswald"/>
                <a:cs typeface="Oswald"/>
                <a:sym typeface="Oswald"/>
              </a:rPr>
              <a:t>coleccionables </a:t>
            </a:r>
            <a:r>
              <a:rPr lang="es" sz="1100">
                <a:solidFill>
                  <a:srgbClr val="0B263F"/>
                </a:solidFill>
                <a:latin typeface="Oswald"/>
                <a:ea typeface="Oswald"/>
                <a:cs typeface="Oswald"/>
                <a:sym typeface="Oswald"/>
              </a:rPr>
              <a:t>(cristales de energía) podrás activar plataformas/puertas/portales que te permitirán avanzar y explorar.</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200">
              <a:solidFill>
                <a:srgbClr val="0B263F"/>
              </a:solidFill>
              <a:latin typeface="Oswald"/>
              <a:ea typeface="Oswald"/>
              <a:cs typeface="Oswald"/>
              <a:sym typeface="Oswald"/>
            </a:endParaRPr>
          </a:p>
          <a:p>
            <a:pPr indent="0" lvl="0" marL="0" rtl="0" algn="l">
              <a:spcBef>
                <a:spcPts val="0"/>
              </a:spcBef>
              <a:spcAft>
                <a:spcPts val="0"/>
              </a:spcAft>
              <a:buNone/>
            </a:pPr>
            <a:r>
              <a:t/>
            </a:r>
            <a:endParaRPr sz="1200">
              <a:solidFill>
                <a:srgbClr val="0B263F"/>
              </a:solidFill>
              <a:latin typeface="Oswald"/>
              <a:ea typeface="Oswald"/>
              <a:cs typeface="Oswald"/>
              <a:sym typeface="Oswald"/>
            </a:endParaRPr>
          </a:p>
          <a:p>
            <a:pPr indent="0" lvl="0" marL="0" rtl="0" algn="l">
              <a:spcBef>
                <a:spcPts val="0"/>
              </a:spcBef>
              <a:spcAft>
                <a:spcPts val="0"/>
              </a:spcAft>
              <a:buNone/>
            </a:pPr>
            <a:r>
              <a:t/>
            </a:r>
            <a:endParaRPr b="1" sz="1200">
              <a:solidFill>
                <a:srgbClr val="0B263F"/>
              </a:solidFill>
              <a:latin typeface="Oswald"/>
              <a:ea typeface="Oswald"/>
              <a:cs typeface="Oswald"/>
              <a:sym typeface="Oswal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08" name="Google Shape;308;p33"/>
          <p:cNvPicPr preferRelativeResize="0"/>
          <p:nvPr/>
        </p:nvPicPr>
        <p:blipFill rotWithShape="1">
          <a:blip r:embed="rId5">
            <a:alphaModFix/>
          </a:blip>
          <a:srcRect b="0" l="0" r="48108" t="0"/>
          <a:stretch/>
        </p:blipFill>
        <p:spPr>
          <a:xfrm>
            <a:off x="4495875" y="1168275"/>
            <a:ext cx="2734175" cy="2948325"/>
          </a:xfrm>
          <a:prstGeom prst="rect">
            <a:avLst/>
          </a:prstGeom>
          <a:noFill/>
          <a:ln>
            <a:noFill/>
          </a:ln>
        </p:spPr>
      </p:pic>
      <p:pic>
        <p:nvPicPr>
          <p:cNvPr id="309" name="Google Shape;309;p33"/>
          <p:cNvPicPr preferRelativeResize="0"/>
          <p:nvPr/>
        </p:nvPicPr>
        <p:blipFill rotWithShape="1">
          <a:blip r:embed="rId5">
            <a:alphaModFix/>
          </a:blip>
          <a:srcRect b="0" l="0" r="70790" t="0"/>
          <a:stretch/>
        </p:blipFill>
        <p:spPr>
          <a:xfrm rot="10800000">
            <a:off x="7226799" y="1168275"/>
            <a:ext cx="1586976" cy="2948325"/>
          </a:xfrm>
          <a:prstGeom prst="rect">
            <a:avLst/>
          </a:prstGeom>
          <a:noFill/>
          <a:ln>
            <a:noFill/>
          </a:ln>
        </p:spPr>
      </p:pic>
      <p:sp>
        <p:nvSpPr>
          <p:cNvPr id="310" name="Google Shape;310;p33"/>
          <p:cNvSpPr txBox="1"/>
          <p:nvPr/>
        </p:nvSpPr>
        <p:spPr>
          <a:xfrm>
            <a:off x="4845775" y="1609538"/>
            <a:ext cx="3558900" cy="20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100" u="sng">
                <a:solidFill>
                  <a:srgbClr val="0B263F"/>
                </a:solidFill>
                <a:latin typeface="Oswald"/>
                <a:ea typeface="Oswald"/>
                <a:cs typeface="Oswald"/>
                <a:sym typeface="Oswald"/>
              </a:rPr>
              <a:t>Castigos</a:t>
            </a:r>
            <a:endParaRPr b="1" sz="1100" u="sng">
              <a:solidFill>
                <a:srgbClr val="0B263F"/>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b="1" sz="1100" u="sng">
              <a:solidFill>
                <a:srgbClr val="0B263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rPr lang="es" sz="1100">
                <a:solidFill>
                  <a:srgbClr val="0B263F"/>
                </a:solidFill>
                <a:latin typeface="Oswald"/>
                <a:ea typeface="Oswald"/>
                <a:cs typeface="Oswald"/>
                <a:sym typeface="Oswald"/>
              </a:rPr>
              <a:t>El daño por caída resta una </a:t>
            </a:r>
            <a:r>
              <a:rPr b="1" lang="es" sz="1100">
                <a:solidFill>
                  <a:srgbClr val="0B263F"/>
                </a:solidFill>
                <a:latin typeface="Oswald"/>
                <a:ea typeface="Oswald"/>
                <a:cs typeface="Oswald"/>
                <a:sym typeface="Oswald"/>
              </a:rPr>
              <a:t>vida</a:t>
            </a:r>
            <a:r>
              <a:rPr lang="es" sz="1100">
                <a:solidFill>
                  <a:srgbClr val="0B263F"/>
                </a:solidFill>
                <a:latin typeface="Oswald"/>
                <a:ea typeface="Oswald"/>
                <a:cs typeface="Oswald"/>
                <a:sym typeface="Oswald"/>
              </a:rPr>
              <a:t>,  que tendrás que recuperar encontrandolas por el mapa o recogiendolas si las dropea un enemigo.</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rPr lang="es" sz="1100">
                <a:solidFill>
                  <a:srgbClr val="0B263F"/>
                </a:solidFill>
                <a:latin typeface="Oswald"/>
                <a:ea typeface="Oswald"/>
                <a:cs typeface="Oswald"/>
                <a:sym typeface="Oswald"/>
              </a:rPr>
              <a:t>En cada zona puedes encontrar dos </a:t>
            </a:r>
            <a:r>
              <a:rPr b="1" lang="es" sz="1100">
                <a:solidFill>
                  <a:srgbClr val="0B263F"/>
                </a:solidFill>
                <a:latin typeface="Oswald"/>
                <a:ea typeface="Oswald"/>
                <a:cs typeface="Oswald"/>
                <a:sym typeface="Oswald"/>
              </a:rPr>
              <a:t>checkpoints</a:t>
            </a:r>
            <a:r>
              <a:rPr lang="es" sz="1100">
                <a:solidFill>
                  <a:srgbClr val="0B263F"/>
                </a:solidFill>
                <a:latin typeface="Oswald"/>
                <a:ea typeface="Oswald"/>
                <a:cs typeface="Oswald"/>
                <a:sym typeface="Oswald"/>
              </a:rPr>
              <a:t>. Cada vez que los actives se guardará tu progreso y si mueres volverás al último que hayas encontrado. Si mueres más de un de un determinado número de veces, empezarás el nivel de nuevo.</a:t>
            </a:r>
            <a:endParaRPr sz="1000">
              <a:solidFill>
                <a:schemeClr val="dk1"/>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4"/>
          <p:cNvPicPr preferRelativeResize="0"/>
          <p:nvPr/>
        </p:nvPicPr>
        <p:blipFill>
          <a:blip r:embed="rId3">
            <a:alphaModFix/>
          </a:blip>
          <a:stretch>
            <a:fillRect/>
          </a:stretch>
        </p:blipFill>
        <p:spPr>
          <a:xfrm>
            <a:off x="0" y="0"/>
            <a:ext cx="9143999" cy="4341775"/>
          </a:xfrm>
          <a:prstGeom prst="rect">
            <a:avLst/>
          </a:prstGeom>
          <a:noFill/>
          <a:ln>
            <a:noFill/>
          </a:ln>
        </p:spPr>
      </p:pic>
      <p:pic>
        <p:nvPicPr>
          <p:cNvPr id="316" name="Google Shape;316;p34"/>
          <p:cNvPicPr preferRelativeResize="0"/>
          <p:nvPr/>
        </p:nvPicPr>
        <p:blipFill rotWithShape="1">
          <a:blip r:embed="rId4">
            <a:alphaModFix/>
          </a:blip>
          <a:srcRect b="0" l="0" r="51061" t="0"/>
          <a:stretch/>
        </p:blipFill>
        <p:spPr>
          <a:xfrm>
            <a:off x="297750" y="166500"/>
            <a:ext cx="2578525" cy="2948325"/>
          </a:xfrm>
          <a:prstGeom prst="rect">
            <a:avLst/>
          </a:prstGeom>
          <a:noFill/>
          <a:ln>
            <a:noFill/>
          </a:ln>
        </p:spPr>
      </p:pic>
      <p:pic>
        <p:nvPicPr>
          <p:cNvPr id="317" name="Google Shape;317;p34"/>
          <p:cNvPicPr preferRelativeResize="0"/>
          <p:nvPr/>
        </p:nvPicPr>
        <p:blipFill rotWithShape="1">
          <a:blip r:embed="rId4">
            <a:alphaModFix/>
          </a:blip>
          <a:srcRect b="0" l="0" r="70790" t="0"/>
          <a:stretch/>
        </p:blipFill>
        <p:spPr>
          <a:xfrm rot="10800000">
            <a:off x="2876274" y="166500"/>
            <a:ext cx="1586976" cy="2948325"/>
          </a:xfrm>
          <a:prstGeom prst="rect">
            <a:avLst/>
          </a:prstGeom>
          <a:noFill/>
          <a:ln>
            <a:noFill/>
          </a:ln>
        </p:spPr>
      </p:pic>
      <p:sp>
        <p:nvSpPr>
          <p:cNvPr id="318" name="Google Shape;318;p34"/>
          <p:cNvSpPr txBox="1"/>
          <p:nvPr/>
        </p:nvSpPr>
        <p:spPr>
          <a:xfrm>
            <a:off x="926975" y="716750"/>
            <a:ext cx="4358100" cy="16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200" u="sng">
                <a:solidFill>
                  <a:srgbClr val="0B263F"/>
                </a:solidFill>
                <a:latin typeface="Oswald"/>
                <a:ea typeface="Oswald"/>
                <a:cs typeface="Oswald"/>
                <a:sym typeface="Oswald"/>
              </a:rPr>
              <a:t>Retroalimentaciones</a:t>
            </a:r>
            <a:endParaRPr b="1" sz="1200" u="sng">
              <a:solidFill>
                <a:srgbClr val="0B263F"/>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b="1" sz="12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A cada evolución:</a:t>
            </a:r>
            <a:endParaRPr b="1" sz="1100">
              <a:solidFill>
                <a:srgbClr val="0B263F"/>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t/>
            </a:r>
            <a:endParaRPr b="1" sz="1100">
              <a:solidFill>
                <a:srgbClr val="0B263F"/>
              </a:solidFill>
              <a:latin typeface="Oswald"/>
              <a:ea typeface="Oswald"/>
              <a:cs typeface="Oswald"/>
              <a:sym typeface="Oswald"/>
            </a:endParaRPr>
          </a:p>
          <a:p>
            <a:pPr indent="-298450" lvl="0" marL="457200" rtl="0" algn="l">
              <a:spcBef>
                <a:spcPts val="0"/>
              </a:spcBef>
              <a:spcAft>
                <a:spcPts val="0"/>
              </a:spcAft>
              <a:buClr>
                <a:srgbClr val="0B263F"/>
              </a:buClr>
              <a:buSzPts val="1100"/>
              <a:buFont typeface="Oswald"/>
              <a:buChar char="+"/>
            </a:pPr>
            <a:r>
              <a:rPr lang="es" sz="1100">
                <a:solidFill>
                  <a:srgbClr val="0B263F"/>
                </a:solidFill>
                <a:latin typeface="Oswald"/>
                <a:ea typeface="Oswald"/>
                <a:cs typeface="Oswald"/>
                <a:sym typeface="Oswald"/>
              </a:rPr>
              <a:t> más daño</a:t>
            </a:r>
            <a:endParaRPr sz="1100">
              <a:solidFill>
                <a:srgbClr val="0B263F"/>
              </a:solidFill>
              <a:latin typeface="Oswald"/>
              <a:ea typeface="Oswald"/>
              <a:cs typeface="Oswald"/>
              <a:sym typeface="Oswald"/>
            </a:endParaRPr>
          </a:p>
          <a:p>
            <a:pPr indent="-298450" lvl="0" marL="457200" rtl="0" algn="l">
              <a:spcBef>
                <a:spcPts val="0"/>
              </a:spcBef>
              <a:spcAft>
                <a:spcPts val="0"/>
              </a:spcAft>
              <a:buClr>
                <a:srgbClr val="0B263F"/>
              </a:buClr>
              <a:buSzPts val="1100"/>
              <a:buFont typeface="Oswald"/>
              <a:buChar char="+"/>
            </a:pPr>
            <a:r>
              <a:rPr lang="es" sz="1100">
                <a:solidFill>
                  <a:srgbClr val="0B263F"/>
                </a:solidFill>
                <a:latin typeface="Oswald"/>
                <a:ea typeface="Oswald"/>
                <a:cs typeface="Oswald"/>
                <a:sym typeface="Oswald"/>
              </a:rPr>
              <a:t> mayor tamaño</a:t>
            </a:r>
            <a:endParaRPr sz="1100">
              <a:solidFill>
                <a:srgbClr val="0B263F"/>
              </a:solidFill>
              <a:latin typeface="Oswald"/>
              <a:ea typeface="Oswald"/>
              <a:cs typeface="Oswald"/>
              <a:sym typeface="Oswald"/>
            </a:endParaRPr>
          </a:p>
          <a:p>
            <a:pPr indent="-298450" lvl="0" marL="457200" rtl="0" algn="l">
              <a:spcBef>
                <a:spcPts val="0"/>
              </a:spcBef>
              <a:spcAft>
                <a:spcPts val="0"/>
              </a:spcAft>
              <a:buClr>
                <a:srgbClr val="0B263F"/>
              </a:buClr>
              <a:buSzPts val="1100"/>
              <a:buFont typeface="Oswald"/>
              <a:buChar char="+"/>
            </a:pPr>
            <a:r>
              <a:rPr lang="es" sz="1100">
                <a:solidFill>
                  <a:srgbClr val="0B263F"/>
                </a:solidFill>
                <a:latin typeface="Oswald"/>
                <a:ea typeface="Oswald"/>
                <a:cs typeface="Oswald"/>
                <a:sym typeface="Oswald"/>
              </a:rPr>
              <a:t> más vida</a:t>
            </a:r>
            <a:endParaRPr sz="1100">
              <a:solidFill>
                <a:srgbClr val="0B263F"/>
              </a:solidFill>
              <a:latin typeface="Oswald"/>
              <a:ea typeface="Oswald"/>
              <a:cs typeface="Oswald"/>
              <a:sym typeface="Oswald"/>
            </a:endParaRPr>
          </a:p>
          <a:p>
            <a:pPr indent="-298450" lvl="0" marL="457200" rtl="0" algn="l">
              <a:spcBef>
                <a:spcPts val="0"/>
              </a:spcBef>
              <a:spcAft>
                <a:spcPts val="0"/>
              </a:spcAft>
              <a:buClr>
                <a:srgbClr val="0B263F"/>
              </a:buClr>
              <a:buSzPts val="1100"/>
              <a:buFont typeface="Oswald"/>
              <a:buChar char="-"/>
            </a:pPr>
            <a:r>
              <a:rPr lang="es" sz="1100">
                <a:solidFill>
                  <a:srgbClr val="0B263F"/>
                </a:solidFill>
                <a:latin typeface="Oswald"/>
                <a:ea typeface="Oswald"/>
                <a:cs typeface="Oswald"/>
                <a:sym typeface="Oswald"/>
              </a:rPr>
              <a:t> muchos más enemigos</a:t>
            </a:r>
            <a:endParaRPr sz="1100">
              <a:solidFill>
                <a:srgbClr val="0B263F"/>
              </a:solidFill>
              <a:latin typeface="Oswald"/>
              <a:ea typeface="Oswald"/>
              <a:cs typeface="Oswald"/>
              <a:sym typeface="Oswald"/>
            </a:endParaRPr>
          </a:p>
          <a:p>
            <a:pPr indent="-298450" lvl="0" marL="457200" rtl="0" algn="l">
              <a:spcBef>
                <a:spcPts val="0"/>
              </a:spcBef>
              <a:spcAft>
                <a:spcPts val="0"/>
              </a:spcAft>
              <a:buClr>
                <a:srgbClr val="0B263F"/>
              </a:buClr>
              <a:buSzPts val="1100"/>
              <a:buFont typeface="Oswald"/>
              <a:buChar char="-"/>
            </a:pPr>
            <a:r>
              <a:rPr lang="es" sz="1100">
                <a:solidFill>
                  <a:srgbClr val="0B263F"/>
                </a:solidFill>
                <a:latin typeface="Oswald"/>
                <a:ea typeface="Oswald"/>
                <a:cs typeface="Oswald"/>
                <a:sym typeface="Oswald"/>
              </a:rPr>
              <a:t> movimiento más lento</a:t>
            </a:r>
            <a:endParaRPr sz="1100"/>
          </a:p>
        </p:txBody>
      </p:sp>
      <p:pic>
        <p:nvPicPr>
          <p:cNvPr id="319" name="Google Shape;319;p34"/>
          <p:cNvPicPr preferRelativeResize="0"/>
          <p:nvPr/>
        </p:nvPicPr>
        <p:blipFill rotWithShape="1">
          <a:blip r:embed="rId4">
            <a:alphaModFix/>
          </a:blip>
          <a:srcRect b="0" l="0" r="51061" t="0"/>
          <a:stretch/>
        </p:blipFill>
        <p:spPr>
          <a:xfrm>
            <a:off x="4046875" y="703676"/>
            <a:ext cx="3307268" cy="3562499"/>
          </a:xfrm>
          <a:prstGeom prst="rect">
            <a:avLst/>
          </a:prstGeom>
          <a:noFill/>
          <a:ln>
            <a:noFill/>
          </a:ln>
        </p:spPr>
      </p:pic>
      <p:sp>
        <p:nvSpPr>
          <p:cNvPr id="320" name="Google Shape;320;p34"/>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RETROALIMENTACIONES Y FLOW</a:t>
            </a:r>
            <a:endParaRPr b="1" sz="2300">
              <a:solidFill>
                <a:srgbClr val="2BB4B1"/>
              </a:solidFill>
              <a:latin typeface="Righteous"/>
              <a:ea typeface="Righteous"/>
              <a:cs typeface="Righteous"/>
              <a:sym typeface="Righteous"/>
            </a:endParaRPr>
          </a:p>
        </p:txBody>
      </p:sp>
      <p:pic>
        <p:nvPicPr>
          <p:cNvPr id="322" name="Google Shape;322;p34"/>
          <p:cNvPicPr preferRelativeResize="0"/>
          <p:nvPr/>
        </p:nvPicPr>
        <p:blipFill>
          <a:blip r:embed="rId5">
            <a:alphaModFix/>
          </a:blip>
          <a:stretch>
            <a:fillRect/>
          </a:stretch>
        </p:blipFill>
        <p:spPr>
          <a:xfrm>
            <a:off x="64100" y="4341776"/>
            <a:ext cx="1174001" cy="880072"/>
          </a:xfrm>
          <a:prstGeom prst="rect">
            <a:avLst/>
          </a:prstGeom>
          <a:noFill/>
          <a:ln>
            <a:noFill/>
          </a:ln>
        </p:spPr>
      </p:pic>
      <p:pic>
        <p:nvPicPr>
          <p:cNvPr id="323" name="Google Shape;323;p34"/>
          <p:cNvPicPr preferRelativeResize="0"/>
          <p:nvPr/>
        </p:nvPicPr>
        <p:blipFill rotWithShape="1">
          <a:blip r:embed="rId4">
            <a:alphaModFix/>
          </a:blip>
          <a:srcRect b="0" l="0" r="70790" t="0"/>
          <a:stretch/>
        </p:blipFill>
        <p:spPr>
          <a:xfrm rot="10800000">
            <a:off x="7354140" y="703675"/>
            <a:ext cx="2035485" cy="3562499"/>
          </a:xfrm>
          <a:prstGeom prst="rect">
            <a:avLst/>
          </a:prstGeom>
          <a:noFill/>
          <a:ln>
            <a:noFill/>
          </a:ln>
        </p:spPr>
      </p:pic>
      <p:sp>
        <p:nvSpPr>
          <p:cNvPr id="324" name="Google Shape;324;p34"/>
          <p:cNvSpPr txBox="1"/>
          <p:nvPr/>
        </p:nvSpPr>
        <p:spPr>
          <a:xfrm>
            <a:off x="4581300" y="1241600"/>
            <a:ext cx="4410300" cy="271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u="sng">
                <a:solidFill>
                  <a:srgbClr val="0B263F"/>
                </a:solidFill>
                <a:latin typeface="Oswald"/>
                <a:ea typeface="Oswald"/>
                <a:cs typeface="Oswald"/>
                <a:sym typeface="Oswald"/>
              </a:rPr>
              <a:t>Flow</a:t>
            </a:r>
            <a:endParaRPr b="1" sz="1200" u="sng">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t/>
            </a:r>
            <a:endParaRPr b="1" sz="1100">
              <a:solidFill>
                <a:srgbClr val="0B263F"/>
              </a:solidFill>
              <a:latin typeface="Oswald"/>
              <a:ea typeface="Oswald"/>
              <a:cs typeface="Oswald"/>
              <a:sym typeface="Oswald"/>
            </a:endParaRPr>
          </a:p>
          <a:p>
            <a:pPr indent="0" lvl="0" marL="0" rtl="0" algn="just">
              <a:lnSpc>
                <a:spcPct val="115000"/>
              </a:lnSpc>
              <a:spcBef>
                <a:spcPts val="0"/>
              </a:spcBef>
              <a:spcAft>
                <a:spcPts val="0"/>
              </a:spcAft>
              <a:buClr>
                <a:schemeClr val="dk1"/>
              </a:buClr>
              <a:buSzPts val="1100"/>
              <a:buFont typeface="Arial"/>
              <a:buNone/>
            </a:pPr>
            <a:r>
              <a:rPr b="1" lang="es" sz="1100">
                <a:solidFill>
                  <a:srgbClr val="0B263F"/>
                </a:solidFill>
                <a:latin typeface="Oswald"/>
                <a:ea typeface="Oswald"/>
                <a:cs typeface="Oswald"/>
                <a:sym typeface="Oswald"/>
              </a:rPr>
              <a:t>Estructura simple y coherente</a:t>
            </a:r>
            <a:r>
              <a:rPr lang="es" sz="1100">
                <a:solidFill>
                  <a:srgbClr val="0B263F"/>
                </a:solidFill>
                <a:latin typeface="Oswald"/>
                <a:ea typeface="Oswald"/>
                <a:cs typeface="Oswald"/>
                <a:sym typeface="Oswald"/>
              </a:rPr>
              <a:t> que hace que el jugador se concentre en el juego sin que le resulte repetitivo gracias a la mecánica de las </a:t>
            </a:r>
            <a:r>
              <a:rPr b="1" lang="es" sz="1100">
                <a:solidFill>
                  <a:srgbClr val="0B263F"/>
                </a:solidFill>
                <a:latin typeface="Oswald"/>
                <a:ea typeface="Oswald"/>
                <a:cs typeface="Oswald"/>
                <a:sym typeface="Oswald"/>
              </a:rPr>
              <a:t>evoluciones</a:t>
            </a:r>
            <a:r>
              <a:rPr lang="es" sz="1100">
                <a:solidFill>
                  <a:srgbClr val="0B263F"/>
                </a:solidFill>
                <a:latin typeface="Oswald"/>
                <a:ea typeface="Oswald"/>
                <a:cs typeface="Oswald"/>
                <a:sym typeface="Oswald"/>
              </a:rPr>
              <a:t>, que aporta </a:t>
            </a:r>
            <a:r>
              <a:rPr b="1" lang="es" sz="1100">
                <a:solidFill>
                  <a:srgbClr val="0B263F"/>
                </a:solidFill>
                <a:latin typeface="Oswald"/>
                <a:ea typeface="Oswald"/>
                <a:cs typeface="Oswald"/>
                <a:sym typeface="Oswald"/>
              </a:rPr>
              <a:t>variedad </a:t>
            </a:r>
            <a:r>
              <a:rPr lang="es" sz="1100">
                <a:solidFill>
                  <a:srgbClr val="0B263F"/>
                </a:solidFill>
                <a:latin typeface="Oswald"/>
                <a:ea typeface="Oswald"/>
                <a:cs typeface="Oswald"/>
                <a:sym typeface="Oswald"/>
              </a:rPr>
              <a:t>al gameplay manteniendo su estructura base. </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t/>
            </a:r>
            <a:endParaRPr b="1"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rPr b="1" lang="es" sz="1100">
                <a:solidFill>
                  <a:srgbClr val="0B263F"/>
                </a:solidFill>
                <a:latin typeface="Oswald"/>
                <a:ea typeface="Oswald"/>
                <a:cs typeface="Oswald"/>
                <a:sym typeface="Oswald"/>
              </a:rPr>
              <a:t>Estilo artístico</a:t>
            </a:r>
            <a:r>
              <a:rPr lang="es" sz="1100">
                <a:solidFill>
                  <a:srgbClr val="0B263F"/>
                </a:solidFill>
                <a:latin typeface="Oswald"/>
                <a:ea typeface="Oswald"/>
                <a:cs typeface="Oswald"/>
                <a:sym typeface="Oswald"/>
              </a:rPr>
              <a:t> divertido y simple, </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rPr lang="es" sz="1100">
                <a:solidFill>
                  <a:srgbClr val="0B263F"/>
                </a:solidFill>
                <a:latin typeface="Oswald"/>
                <a:ea typeface="Oswald"/>
                <a:cs typeface="Oswald"/>
                <a:sym typeface="Oswald"/>
              </a:rPr>
              <a:t>Buen </a:t>
            </a:r>
            <a:r>
              <a:rPr b="1" lang="es" sz="1100">
                <a:solidFill>
                  <a:srgbClr val="0B263F"/>
                </a:solidFill>
                <a:latin typeface="Oswald"/>
                <a:ea typeface="Oswald"/>
                <a:cs typeface="Oswald"/>
                <a:sym typeface="Oswald"/>
              </a:rPr>
              <a:t>feedback sonoro </a:t>
            </a:r>
            <a:endParaRPr b="1" sz="1100">
              <a:solidFill>
                <a:srgbClr val="0B263F"/>
              </a:solidFill>
              <a:latin typeface="Oswald"/>
              <a:ea typeface="Oswald"/>
              <a:cs typeface="Oswald"/>
              <a:sym typeface="Oswald"/>
            </a:endParaRPr>
          </a:p>
          <a:p>
            <a:pPr indent="0" lvl="0" marL="0" rtl="0" algn="just">
              <a:lnSpc>
                <a:spcPct val="115000"/>
              </a:lnSpc>
              <a:spcBef>
                <a:spcPts val="0"/>
              </a:spcBef>
              <a:spcAft>
                <a:spcPts val="0"/>
              </a:spcAft>
              <a:buNone/>
            </a:pPr>
            <a:r>
              <a:t/>
            </a:r>
            <a:endParaRPr b="1" sz="1100">
              <a:solidFill>
                <a:srgbClr val="0B263F"/>
              </a:solidFill>
              <a:latin typeface="Oswald"/>
              <a:ea typeface="Oswald"/>
              <a:cs typeface="Oswald"/>
              <a:sym typeface="Oswald"/>
            </a:endParaRPr>
          </a:p>
          <a:p>
            <a:pPr indent="0" lvl="0" marL="0" rtl="0" algn="just">
              <a:lnSpc>
                <a:spcPct val="115000"/>
              </a:lnSpc>
              <a:spcBef>
                <a:spcPts val="0"/>
              </a:spcBef>
              <a:spcAft>
                <a:spcPts val="0"/>
              </a:spcAft>
              <a:buClr>
                <a:schemeClr val="dk1"/>
              </a:buClr>
              <a:buSzPts val="1100"/>
              <a:buFont typeface="Arial"/>
              <a:buNone/>
            </a:pPr>
            <a:r>
              <a:rPr b="1" lang="es" sz="1100">
                <a:solidFill>
                  <a:srgbClr val="0B263F"/>
                </a:solidFill>
                <a:latin typeface="Oswald"/>
                <a:ea typeface="Oswald"/>
                <a:cs typeface="Oswald"/>
                <a:sym typeface="Oswald"/>
              </a:rPr>
              <a:t>Plataformeo clásico</a:t>
            </a:r>
            <a:r>
              <a:rPr lang="es" sz="1100">
                <a:solidFill>
                  <a:srgbClr val="0B263F"/>
                </a:solidFill>
                <a:latin typeface="Oswald"/>
                <a:ea typeface="Oswald"/>
                <a:cs typeface="Oswald"/>
                <a:sym typeface="Oswald"/>
              </a:rPr>
              <a:t> al cual todos los jugadores están acostumbrados</a:t>
            </a:r>
            <a:endParaRPr>
              <a:solidFill>
                <a:srgbClr val="0B263F"/>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1" name="Google Shape;331;p35"/>
          <p:cNvPicPr preferRelativeResize="0"/>
          <p:nvPr/>
        </p:nvPicPr>
        <p:blipFill>
          <a:blip r:embed="rId3">
            <a:alphaModFix/>
          </a:blip>
          <a:stretch>
            <a:fillRect/>
          </a:stretch>
        </p:blipFill>
        <p:spPr>
          <a:xfrm>
            <a:off x="0" y="0"/>
            <a:ext cx="9143997" cy="5143498"/>
          </a:xfrm>
          <a:prstGeom prst="rect">
            <a:avLst/>
          </a:prstGeom>
          <a:noFill/>
          <a:ln>
            <a:noFill/>
          </a:ln>
        </p:spPr>
      </p:pic>
      <p:sp>
        <p:nvSpPr>
          <p:cNvPr id="332" name="Google Shape;332;p35"/>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MENÚ / INTERFAZ</a:t>
            </a:r>
            <a:endParaRPr b="1" sz="2300">
              <a:solidFill>
                <a:srgbClr val="2BB4B1"/>
              </a:solidFill>
              <a:latin typeface="Righteous"/>
              <a:ea typeface="Righteous"/>
              <a:cs typeface="Righteous"/>
              <a:sym typeface="Righteous"/>
            </a:endParaRPr>
          </a:p>
        </p:txBody>
      </p:sp>
      <p:pic>
        <p:nvPicPr>
          <p:cNvPr id="334" name="Google Shape;334;p35"/>
          <p:cNvPicPr preferRelativeResize="0"/>
          <p:nvPr/>
        </p:nvPicPr>
        <p:blipFill>
          <a:blip r:embed="rId4">
            <a:alphaModFix/>
          </a:blip>
          <a:stretch>
            <a:fillRect/>
          </a:stretch>
        </p:blipFill>
        <p:spPr>
          <a:xfrm>
            <a:off x="64100" y="4341776"/>
            <a:ext cx="1174001" cy="8800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36"/>
          <p:cNvPicPr preferRelativeResize="0"/>
          <p:nvPr/>
        </p:nvPicPr>
        <p:blipFill>
          <a:blip r:embed="rId3">
            <a:alphaModFix/>
          </a:blip>
          <a:stretch>
            <a:fillRect/>
          </a:stretch>
        </p:blipFill>
        <p:spPr>
          <a:xfrm>
            <a:off x="0" y="0"/>
            <a:ext cx="9144000" cy="5143375"/>
          </a:xfrm>
          <a:prstGeom prst="rect">
            <a:avLst/>
          </a:prstGeom>
          <a:noFill/>
          <a:ln>
            <a:noFill/>
          </a:ln>
        </p:spPr>
      </p:pic>
      <p:pic>
        <p:nvPicPr>
          <p:cNvPr id="340" name="Google Shape;340;p36"/>
          <p:cNvPicPr preferRelativeResize="0"/>
          <p:nvPr/>
        </p:nvPicPr>
        <p:blipFill rotWithShape="1">
          <a:blip r:embed="rId4">
            <a:alphaModFix/>
          </a:blip>
          <a:srcRect b="0" l="0" r="0" t="72867"/>
          <a:stretch/>
        </p:blipFill>
        <p:spPr>
          <a:xfrm>
            <a:off x="1533525" y="2441225"/>
            <a:ext cx="6076950" cy="922625"/>
          </a:xfrm>
          <a:prstGeom prst="rect">
            <a:avLst/>
          </a:prstGeom>
          <a:noFill/>
          <a:ln>
            <a:noFill/>
          </a:ln>
        </p:spPr>
      </p:pic>
      <p:pic>
        <p:nvPicPr>
          <p:cNvPr id="341" name="Google Shape;341;p36"/>
          <p:cNvPicPr preferRelativeResize="0"/>
          <p:nvPr/>
        </p:nvPicPr>
        <p:blipFill rotWithShape="1">
          <a:blip r:embed="rId4">
            <a:alphaModFix/>
          </a:blip>
          <a:srcRect b="55508" l="0" r="0" t="36407"/>
          <a:stretch/>
        </p:blipFill>
        <p:spPr>
          <a:xfrm>
            <a:off x="1533525" y="1963975"/>
            <a:ext cx="6076950" cy="477250"/>
          </a:xfrm>
          <a:prstGeom prst="rect">
            <a:avLst/>
          </a:prstGeom>
          <a:noFill/>
          <a:ln>
            <a:noFill/>
          </a:ln>
        </p:spPr>
      </p:pic>
      <p:pic>
        <p:nvPicPr>
          <p:cNvPr id="342" name="Google Shape;342;p36"/>
          <p:cNvPicPr preferRelativeResize="0"/>
          <p:nvPr/>
        </p:nvPicPr>
        <p:blipFill rotWithShape="1">
          <a:blip r:embed="rId4">
            <a:alphaModFix/>
          </a:blip>
          <a:srcRect b="0" l="0" r="0" t="72867"/>
          <a:stretch/>
        </p:blipFill>
        <p:spPr>
          <a:xfrm rot="10800000">
            <a:off x="1533525" y="1067075"/>
            <a:ext cx="6076950" cy="898350"/>
          </a:xfrm>
          <a:prstGeom prst="rect">
            <a:avLst/>
          </a:prstGeom>
          <a:noFill/>
          <a:ln>
            <a:noFill/>
          </a:ln>
        </p:spPr>
      </p:pic>
      <p:sp>
        <p:nvSpPr>
          <p:cNvPr id="343" name="Google Shape;343;p36"/>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UNIQUE SELLING POINTS</a:t>
            </a:r>
            <a:endParaRPr b="1" sz="2300">
              <a:solidFill>
                <a:srgbClr val="2BB4B1"/>
              </a:solidFill>
              <a:latin typeface="Righteous"/>
              <a:ea typeface="Righteous"/>
              <a:cs typeface="Righteous"/>
              <a:sym typeface="Righteous"/>
            </a:endParaRPr>
          </a:p>
        </p:txBody>
      </p:sp>
      <p:pic>
        <p:nvPicPr>
          <p:cNvPr id="345" name="Google Shape;345;p36"/>
          <p:cNvPicPr preferRelativeResize="0"/>
          <p:nvPr/>
        </p:nvPicPr>
        <p:blipFill>
          <a:blip r:embed="rId5">
            <a:alphaModFix/>
          </a:blip>
          <a:stretch>
            <a:fillRect/>
          </a:stretch>
        </p:blipFill>
        <p:spPr>
          <a:xfrm>
            <a:off x="64100" y="4341776"/>
            <a:ext cx="1174001" cy="880072"/>
          </a:xfrm>
          <a:prstGeom prst="rect">
            <a:avLst/>
          </a:prstGeom>
          <a:noFill/>
          <a:ln>
            <a:noFill/>
          </a:ln>
        </p:spPr>
      </p:pic>
      <p:sp>
        <p:nvSpPr>
          <p:cNvPr id="346" name="Google Shape;346;p36"/>
          <p:cNvSpPr txBox="1"/>
          <p:nvPr/>
        </p:nvSpPr>
        <p:spPr>
          <a:xfrm>
            <a:off x="2052275" y="1588350"/>
            <a:ext cx="4947300" cy="12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U</a:t>
            </a:r>
            <a:r>
              <a:rPr lang="es" sz="1100">
                <a:solidFill>
                  <a:srgbClr val="0B263F"/>
                </a:solidFill>
                <a:latin typeface="Oswald"/>
                <a:ea typeface="Oswald"/>
                <a:cs typeface="Oswald"/>
                <a:sym typeface="Oswald"/>
              </a:rPr>
              <a:t>na </a:t>
            </a:r>
            <a:r>
              <a:rPr b="1" lang="es" sz="1100">
                <a:solidFill>
                  <a:srgbClr val="0B263F"/>
                </a:solidFill>
                <a:latin typeface="Oswald"/>
                <a:ea typeface="Oswald"/>
                <a:cs typeface="Oswald"/>
                <a:sym typeface="Oswald"/>
              </a:rPr>
              <a:t>buena historia</a:t>
            </a:r>
            <a:r>
              <a:rPr lang="es" sz="1100">
                <a:solidFill>
                  <a:srgbClr val="0B263F"/>
                </a:solidFill>
                <a:latin typeface="Oswald"/>
                <a:ea typeface="Oswald"/>
                <a:cs typeface="Oswald"/>
                <a:sym typeface="Oswald"/>
              </a:rPr>
              <a:t> que engancha al jugador y unas mecánicas basadas en la </a:t>
            </a:r>
            <a:r>
              <a:rPr b="1" lang="es" sz="1100">
                <a:solidFill>
                  <a:srgbClr val="0B263F"/>
                </a:solidFill>
                <a:latin typeface="Oswald"/>
                <a:ea typeface="Oswald"/>
                <a:cs typeface="Oswald"/>
                <a:sym typeface="Oswald"/>
              </a:rPr>
              <a:t>evolución</a:t>
            </a:r>
            <a:r>
              <a:rPr lang="es" sz="1100">
                <a:solidFill>
                  <a:srgbClr val="0B263F"/>
                </a:solidFill>
                <a:latin typeface="Oswald"/>
                <a:ea typeface="Oswald"/>
                <a:cs typeface="Oswald"/>
                <a:sym typeface="Oswald"/>
              </a:rPr>
              <a:t> del personaje hacen que el jugador disfrute a medida que avanza en el juego.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La gran variedad en el </a:t>
            </a:r>
            <a:r>
              <a:rPr b="1" lang="es" sz="1100">
                <a:solidFill>
                  <a:srgbClr val="0B263F"/>
                </a:solidFill>
                <a:latin typeface="Oswald"/>
                <a:ea typeface="Oswald"/>
                <a:cs typeface="Oswald"/>
                <a:sym typeface="Oswald"/>
              </a:rPr>
              <a:t>combate</a:t>
            </a:r>
            <a:r>
              <a:rPr lang="es" sz="1100">
                <a:solidFill>
                  <a:srgbClr val="0B263F"/>
                </a:solidFill>
                <a:latin typeface="Oswald"/>
                <a:ea typeface="Oswald"/>
                <a:cs typeface="Oswald"/>
                <a:sym typeface="Oswald"/>
              </a:rPr>
              <a:t> y los </a:t>
            </a:r>
            <a:r>
              <a:rPr b="1" lang="es" sz="1100">
                <a:solidFill>
                  <a:srgbClr val="0B263F"/>
                </a:solidFill>
                <a:latin typeface="Oswald"/>
                <a:ea typeface="Oswald"/>
                <a:cs typeface="Oswald"/>
                <a:sym typeface="Oswald"/>
              </a:rPr>
              <a:t>escenarios</a:t>
            </a:r>
            <a:r>
              <a:rPr lang="es" sz="1100">
                <a:solidFill>
                  <a:srgbClr val="0B263F"/>
                </a:solidFill>
                <a:latin typeface="Oswald"/>
                <a:ea typeface="Oswald"/>
                <a:cs typeface="Oswald"/>
                <a:sym typeface="Oswald"/>
              </a:rPr>
              <a:t> envolventes hacen que la exploración sea divertida e intrigante.</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52" name="Google Shape;352;p37"/>
          <p:cNvPicPr preferRelativeResize="0"/>
          <p:nvPr/>
        </p:nvPicPr>
        <p:blipFill rotWithShape="1">
          <a:blip r:embed="rId4">
            <a:alphaModFix/>
          </a:blip>
          <a:srcRect b="0" l="0" r="0" t="72867"/>
          <a:stretch/>
        </p:blipFill>
        <p:spPr>
          <a:xfrm>
            <a:off x="1533525" y="2970938"/>
            <a:ext cx="6076950" cy="922625"/>
          </a:xfrm>
          <a:prstGeom prst="rect">
            <a:avLst/>
          </a:prstGeom>
          <a:noFill/>
          <a:ln>
            <a:noFill/>
          </a:ln>
        </p:spPr>
      </p:pic>
      <p:pic>
        <p:nvPicPr>
          <p:cNvPr id="353" name="Google Shape;353;p37"/>
          <p:cNvPicPr preferRelativeResize="0"/>
          <p:nvPr/>
        </p:nvPicPr>
        <p:blipFill rotWithShape="1">
          <a:blip r:embed="rId4">
            <a:alphaModFix/>
          </a:blip>
          <a:srcRect b="55508" l="0" r="0" t="36407"/>
          <a:stretch/>
        </p:blipFill>
        <p:spPr>
          <a:xfrm>
            <a:off x="1533525" y="1365200"/>
            <a:ext cx="6076950" cy="1605750"/>
          </a:xfrm>
          <a:prstGeom prst="rect">
            <a:avLst/>
          </a:prstGeom>
          <a:noFill/>
          <a:ln>
            <a:noFill/>
          </a:ln>
        </p:spPr>
      </p:pic>
      <p:pic>
        <p:nvPicPr>
          <p:cNvPr id="354" name="Google Shape;354;p37"/>
          <p:cNvPicPr preferRelativeResize="0"/>
          <p:nvPr/>
        </p:nvPicPr>
        <p:blipFill rotWithShape="1">
          <a:blip r:embed="rId4">
            <a:alphaModFix/>
          </a:blip>
          <a:srcRect b="0" l="0" r="0" t="72867"/>
          <a:stretch/>
        </p:blipFill>
        <p:spPr>
          <a:xfrm rot="10800000">
            <a:off x="1533525" y="468300"/>
            <a:ext cx="6076950" cy="896900"/>
          </a:xfrm>
          <a:prstGeom prst="rect">
            <a:avLst/>
          </a:prstGeom>
          <a:noFill/>
          <a:ln>
            <a:noFill/>
          </a:ln>
        </p:spPr>
      </p:pic>
      <p:sp>
        <p:nvSpPr>
          <p:cNvPr id="355" name="Google Shape;355;p37"/>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7"/>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AUDIO</a:t>
            </a:r>
            <a:endParaRPr b="1" sz="2300">
              <a:solidFill>
                <a:srgbClr val="2BB4B1"/>
              </a:solidFill>
              <a:latin typeface="Righteous"/>
              <a:ea typeface="Righteous"/>
              <a:cs typeface="Righteous"/>
              <a:sym typeface="Righteous"/>
            </a:endParaRPr>
          </a:p>
        </p:txBody>
      </p:sp>
      <p:pic>
        <p:nvPicPr>
          <p:cNvPr id="357" name="Google Shape;357;p37"/>
          <p:cNvPicPr preferRelativeResize="0"/>
          <p:nvPr/>
        </p:nvPicPr>
        <p:blipFill>
          <a:blip r:embed="rId5">
            <a:alphaModFix/>
          </a:blip>
          <a:stretch>
            <a:fillRect/>
          </a:stretch>
        </p:blipFill>
        <p:spPr>
          <a:xfrm>
            <a:off x="64100" y="4341776"/>
            <a:ext cx="1174001" cy="880072"/>
          </a:xfrm>
          <a:prstGeom prst="rect">
            <a:avLst/>
          </a:prstGeom>
          <a:noFill/>
          <a:ln>
            <a:noFill/>
          </a:ln>
        </p:spPr>
      </p:pic>
      <p:sp>
        <p:nvSpPr>
          <p:cNvPr id="358" name="Google Shape;358;p37"/>
          <p:cNvSpPr txBox="1"/>
          <p:nvPr/>
        </p:nvSpPr>
        <p:spPr>
          <a:xfrm>
            <a:off x="2111450" y="973100"/>
            <a:ext cx="4818900" cy="22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0B263F"/>
                </a:solidFill>
                <a:latin typeface="Oswald"/>
                <a:ea typeface="Oswald"/>
                <a:cs typeface="Oswald"/>
                <a:sym typeface="Oswald"/>
              </a:rPr>
              <a:t>Con un estilo </a:t>
            </a:r>
            <a:r>
              <a:rPr b="1" lang="es" sz="1100">
                <a:solidFill>
                  <a:srgbClr val="0B263F"/>
                </a:solidFill>
                <a:latin typeface="Oswald"/>
                <a:ea typeface="Oswald"/>
                <a:cs typeface="Oswald"/>
                <a:sym typeface="Oswald"/>
              </a:rPr>
              <a:t>cartoon </a:t>
            </a:r>
            <a:r>
              <a:rPr lang="es" sz="1100">
                <a:solidFill>
                  <a:srgbClr val="0B263F"/>
                </a:solidFill>
                <a:latin typeface="Oswald"/>
                <a:ea typeface="Oswald"/>
                <a:cs typeface="Oswald"/>
                <a:sym typeface="Oswald"/>
              </a:rPr>
              <a:t>y divertido. </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Los </a:t>
            </a:r>
            <a:r>
              <a:rPr b="1" lang="es" sz="1100">
                <a:solidFill>
                  <a:srgbClr val="0B263F"/>
                </a:solidFill>
                <a:latin typeface="Oswald"/>
                <a:ea typeface="Oswald"/>
                <a:cs typeface="Oswald"/>
                <a:sym typeface="Oswald"/>
              </a:rPr>
              <a:t>sonidos ambientales</a:t>
            </a:r>
            <a:r>
              <a:rPr lang="es" sz="1100">
                <a:solidFill>
                  <a:srgbClr val="0B263F"/>
                </a:solidFill>
                <a:latin typeface="Oswald"/>
                <a:ea typeface="Oswald"/>
                <a:cs typeface="Oswald"/>
                <a:sym typeface="Oswald"/>
              </a:rPr>
              <a:t> como viento y agua aportan una gran inmersión. </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Sin hablar, los los personajes se expresarán emitiendo </a:t>
            </a:r>
            <a:r>
              <a:rPr b="1" lang="es" sz="1100">
                <a:solidFill>
                  <a:srgbClr val="0B263F"/>
                </a:solidFill>
                <a:latin typeface="Oswald"/>
                <a:ea typeface="Oswald"/>
                <a:cs typeface="Oswald"/>
                <a:sym typeface="Oswald"/>
              </a:rPr>
              <a:t>sonidos característicos</a:t>
            </a:r>
            <a:r>
              <a:rPr lang="es" sz="1100">
                <a:solidFill>
                  <a:srgbClr val="0B263F"/>
                </a:solidFill>
                <a:latin typeface="Oswald"/>
                <a:ea typeface="Oswald"/>
                <a:cs typeface="Oswald"/>
                <a:sym typeface="Oswald"/>
              </a:rPr>
              <a:t> de su especie.</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Cada acción o movimiento del entorno tendrá su propio sonido, </a:t>
            </a:r>
            <a:r>
              <a:rPr lang="es" sz="1100">
                <a:solidFill>
                  <a:srgbClr val="0B263F"/>
                </a:solidFill>
                <a:latin typeface="Oswald"/>
                <a:ea typeface="Oswald"/>
                <a:cs typeface="Oswald"/>
                <a:sym typeface="Oswald"/>
              </a:rPr>
              <a:t>integrándose</a:t>
            </a:r>
            <a:r>
              <a:rPr lang="es" sz="1100">
                <a:solidFill>
                  <a:srgbClr val="0B263F"/>
                </a:solidFill>
                <a:latin typeface="Oswald"/>
                <a:ea typeface="Oswald"/>
                <a:cs typeface="Oswald"/>
                <a:sym typeface="Oswald"/>
              </a:rPr>
              <a:t> entre sí para conseguir un buen </a:t>
            </a:r>
            <a:r>
              <a:rPr b="1" lang="es" sz="1100">
                <a:solidFill>
                  <a:srgbClr val="0B263F"/>
                </a:solidFill>
                <a:latin typeface="Oswald"/>
                <a:ea typeface="Oswald"/>
                <a:cs typeface="Oswald"/>
                <a:sym typeface="Oswald"/>
              </a:rPr>
              <a:t>feedback sonoro</a:t>
            </a:r>
            <a:r>
              <a:rPr lang="es" sz="1100">
                <a:solidFill>
                  <a:srgbClr val="0B263F"/>
                </a:solidFill>
                <a:latin typeface="Oswald"/>
                <a:ea typeface="Oswald"/>
                <a:cs typeface="Oswald"/>
                <a:sym typeface="Oswald"/>
              </a:rPr>
              <a:t>.</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La música cambiará teniendo el cuenta el punto del juego en el que se encuentre el jugador, </a:t>
            </a:r>
            <a:r>
              <a:rPr lang="es" sz="1100">
                <a:solidFill>
                  <a:srgbClr val="0B263F"/>
                </a:solidFill>
                <a:latin typeface="Oswald"/>
                <a:ea typeface="Oswald"/>
                <a:cs typeface="Oswald"/>
                <a:sym typeface="Oswald"/>
              </a:rPr>
              <a:t>de más </a:t>
            </a:r>
            <a:r>
              <a:rPr b="1" lang="es" sz="1100">
                <a:solidFill>
                  <a:srgbClr val="0B263F"/>
                </a:solidFill>
                <a:latin typeface="Oswald"/>
                <a:ea typeface="Oswald"/>
                <a:cs typeface="Oswald"/>
                <a:sym typeface="Oswald"/>
              </a:rPr>
              <a:t>frenética </a:t>
            </a:r>
            <a:r>
              <a:rPr lang="es" sz="1100">
                <a:solidFill>
                  <a:srgbClr val="0B263F"/>
                </a:solidFill>
                <a:latin typeface="Oswald"/>
                <a:ea typeface="Oswald"/>
                <a:cs typeface="Oswald"/>
                <a:sym typeface="Oswald"/>
              </a:rPr>
              <a:t>en zonas de combate a más </a:t>
            </a:r>
            <a:r>
              <a:rPr b="1" lang="es" sz="1100">
                <a:solidFill>
                  <a:srgbClr val="0B263F"/>
                </a:solidFill>
                <a:latin typeface="Oswald"/>
                <a:ea typeface="Oswald"/>
                <a:cs typeface="Oswald"/>
                <a:sym typeface="Oswald"/>
              </a:rPr>
              <a:t>calmada </a:t>
            </a:r>
            <a:r>
              <a:rPr lang="es" sz="1100">
                <a:solidFill>
                  <a:srgbClr val="0B263F"/>
                </a:solidFill>
                <a:latin typeface="Oswald"/>
                <a:ea typeface="Oswald"/>
                <a:cs typeface="Oswald"/>
                <a:sym typeface="Oswald"/>
              </a:rPr>
              <a:t>en zonas abiertas y de exploración.</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54150" y="0"/>
            <a:ext cx="9198151" cy="5143375"/>
          </a:xfrm>
          <a:prstGeom prst="rect">
            <a:avLst/>
          </a:prstGeom>
          <a:noFill/>
          <a:ln>
            <a:noFill/>
          </a:ln>
        </p:spPr>
      </p:pic>
      <p:pic>
        <p:nvPicPr>
          <p:cNvPr id="68" name="Google Shape;68;p15"/>
          <p:cNvPicPr preferRelativeResize="0"/>
          <p:nvPr/>
        </p:nvPicPr>
        <p:blipFill>
          <a:blip r:embed="rId4">
            <a:alphaModFix/>
          </a:blip>
          <a:stretch>
            <a:fillRect/>
          </a:stretch>
        </p:blipFill>
        <p:spPr>
          <a:xfrm>
            <a:off x="1548300" y="398400"/>
            <a:ext cx="6076950" cy="3746125"/>
          </a:xfrm>
          <a:prstGeom prst="rect">
            <a:avLst/>
          </a:prstGeom>
          <a:noFill/>
          <a:ln>
            <a:noFill/>
          </a:ln>
        </p:spPr>
      </p:pic>
      <p:sp>
        <p:nvSpPr>
          <p:cNvPr id="69" name="Google Shape;69;p15"/>
          <p:cNvSpPr txBox="1"/>
          <p:nvPr/>
        </p:nvSpPr>
        <p:spPr>
          <a:xfrm>
            <a:off x="2310476" y="763800"/>
            <a:ext cx="6170100" cy="27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0B263F"/>
                </a:solidFill>
                <a:latin typeface="Oswald"/>
                <a:ea typeface="Oswald"/>
                <a:cs typeface="Oswald"/>
                <a:sym typeface="Oswald"/>
              </a:rPr>
              <a:t>TÍTULO                                                </a:t>
            </a:r>
            <a:r>
              <a:rPr lang="es" sz="1100">
                <a:solidFill>
                  <a:srgbClr val="0B263F"/>
                </a:solidFill>
                <a:latin typeface="Oswald"/>
                <a:ea typeface="Oswald"/>
                <a:cs typeface="Oswald"/>
                <a:sym typeface="Oswald"/>
              </a:rPr>
              <a:t>Evvö</a:t>
            </a:r>
            <a:endParaRPr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       </a:t>
            </a:r>
            <a:r>
              <a:rPr b="1" lang="es" sz="1100">
                <a:solidFill>
                  <a:srgbClr val="0B263F"/>
                </a:solidFill>
                <a:latin typeface="Oswald"/>
                <a:ea typeface="Oswald"/>
                <a:cs typeface="Oswald"/>
                <a:sym typeface="Oswald"/>
              </a:rPr>
              <a:t>   </a:t>
            </a:r>
            <a:endParaRPr b="1"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GÉNERO                                            </a:t>
            </a:r>
            <a:r>
              <a:rPr lang="es" sz="1100">
                <a:solidFill>
                  <a:srgbClr val="0B263F"/>
                </a:solidFill>
                <a:latin typeface="Oswald"/>
                <a:ea typeface="Oswald"/>
                <a:cs typeface="Oswald"/>
                <a:sym typeface="Oswald"/>
              </a:rPr>
              <a:t>  Aventura / Plataformas</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AUDIENCIA                                         </a:t>
            </a:r>
            <a:r>
              <a:rPr lang="es" sz="1100">
                <a:solidFill>
                  <a:srgbClr val="0B263F"/>
                </a:solidFill>
                <a:latin typeface="Oswald"/>
                <a:ea typeface="Oswald"/>
                <a:cs typeface="Oswald"/>
                <a:sym typeface="Oswald"/>
              </a:rPr>
              <a:t>PEGI 12</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PLATAFORMAS                                    </a:t>
            </a:r>
            <a:r>
              <a:rPr lang="es" sz="1100">
                <a:solidFill>
                  <a:srgbClr val="0B263F"/>
                </a:solidFill>
                <a:latin typeface="Oswald"/>
                <a:ea typeface="Oswald"/>
                <a:cs typeface="Oswald"/>
                <a:sym typeface="Oswald"/>
              </a:rPr>
              <a:t>PC</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MODOS DE JUEGO                               </a:t>
            </a:r>
            <a:r>
              <a:rPr lang="es" sz="1100">
                <a:solidFill>
                  <a:srgbClr val="0B263F"/>
                </a:solidFill>
                <a:latin typeface="Oswald"/>
                <a:ea typeface="Oswald"/>
                <a:cs typeface="Oswald"/>
                <a:sym typeface="Oswald"/>
              </a:rPr>
              <a:t>Singleplayer</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TEMÁTICA                                          </a:t>
            </a:r>
            <a:r>
              <a:rPr lang="es" sz="1100">
                <a:solidFill>
                  <a:srgbClr val="0B263F"/>
                </a:solidFill>
                <a:latin typeface="Oswald"/>
                <a:ea typeface="Oswald"/>
                <a:cs typeface="Oswald"/>
                <a:sym typeface="Oswald"/>
              </a:rPr>
              <a:t> Ciencia ficción/fantasía</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ESTÉTICA                                           </a:t>
            </a:r>
            <a:r>
              <a:rPr lang="es" sz="1100">
                <a:solidFill>
                  <a:srgbClr val="0B263F"/>
                </a:solidFill>
                <a:latin typeface="Oswald"/>
                <a:ea typeface="Oswald"/>
                <a:cs typeface="Oswald"/>
                <a:sym typeface="Oswald"/>
              </a:rPr>
              <a:t> Cartoon</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MOTOR                                               </a:t>
            </a:r>
            <a:r>
              <a:rPr lang="es" sz="1100">
                <a:solidFill>
                  <a:srgbClr val="0B263F"/>
                </a:solidFill>
                <a:latin typeface="Oswald"/>
                <a:ea typeface="Oswald"/>
                <a:cs typeface="Oswald"/>
                <a:sym typeface="Oswald"/>
              </a:rPr>
              <a:t>Unity Engine</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0B263F"/>
              </a:solidFill>
              <a:latin typeface="Oswald"/>
              <a:ea typeface="Oswald"/>
              <a:cs typeface="Oswald"/>
              <a:sym typeface="Oswald"/>
            </a:endParaRPr>
          </a:p>
        </p:txBody>
      </p:sp>
      <p:sp>
        <p:nvSpPr>
          <p:cNvPr id="70" name="Google Shape;70;p15"/>
          <p:cNvSpPr/>
          <p:nvPr/>
        </p:nvSpPr>
        <p:spPr>
          <a:xfrm>
            <a:off x="-54075" y="4341775"/>
            <a:ext cx="9198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FICHA DEL JUEGO</a:t>
            </a:r>
            <a:endParaRPr b="1" sz="2300">
              <a:solidFill>
                <a:srgbClr val="2BB4B1"/>
              </a:solidFill>
              <a:latin typeface="Righteous"/>
              <a:ea typeface="Righteous"/>
              <a:cs typeface="Righteous"/>
              <a:sym typeface="Righteous"/>
            </a:endParaRPr>
          </a:p>
        </p:txBody>
      </p:sp>
      <p:pic>
        <p:nvPicPr>
          <p:cNvPr id="72" name="Google Shape;72;p15"/>
          <p:cNvPicPr preferRelativeResize="0"/>
          <p:nvPr/>
        </p:nvPicPr>
        <p:blipFill>
          <a:blip r:embed="rId5">
            <a:alphaModFix/>
          </a:blip>
          <a:stretch>
            <a:fillRect/>
          </a:stretch>
        </p:blipFill>
        <p:spPr>
          <a:xfrm>
            <a:off x="64100" y="4341776"/>
            <a:ext cx="1174001" cy="8800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0" y="2286"/>
            <a:ext cx="9144000" cy="5138928"/>
          </a:xfrm>
          <a:prstGeom prst="rect">
            <a:avLst/>
          </a:prstGeom>
          <a:noFill/>
          <a:ln>
            <a:noFill/>
          </a:ln>
        </p:spPr>
      </p:pic>
      <p:pic>
        <p:nvPicPr>
          <p:cNvPr id="78" name="Google Shape;78;p16"/>
          <p:cNvPicPr preferRelativeResize="0"/>
          <p:nvPr/>
        </p:nvPicPr>
        <p:blipFill rotWithShape="1">
          <a:blip r:embed="rId4">
            <a:alphaModFix/>
          </a:blip>
          <a:srcRect b="0" l="0" r="0" t="72867"/>
          <a:stretch/>
        </p:blipFill>
        <p:spPr>
          <a:xfrm>
            <a:off x="1568900" y="2638950"/>
            <a:ext cx="6076950" cy="922625"/>
          </a:xfrm>
          <a:prstGeom prst="rect">
            <a:avLst/>
          </a:prstGeom>
          <a:noFill/>
          <a:ln>
            <a:noFill/>
          </a:ln>
        </p:spPr>
      </p:pic>
      <p:pic>
        <p:nvPicPr>
          <p:cNvPr id="79" name="Google Shape;79;p16"/>
          <p:cNvPicPr preferRelativeResize="0"/>
          <p:nvPr/>
        </p:nvPicPr>
        <p:blipFill rotWithShape="1">
          <a:blip r:embed="rId4">
            <a:alphaModFix/>
          </a:blip>
          <a:srcRect b="27918" l="0" r="0" t="36408"/>
          <a:stretch/>
        </p:blipFill>
        <p:spPr>
          <a:xfrm>
            <a:off x="1568900" y="1606025"/>
            <a:ext cx="6076950" cy="1032925"/>
          </a:xfrm>
          <a:prstGeom prst="rect">
            <a:avLst/>
          </a:prstGeom>
          <a:noFill/>
          <a:ln>
            <a:noFill/>
          </a:ln>
        </p:spPr>
      </p:pic>
      <p:pic>
        <p:nvPicPr>
          <p:cNvPr id="80" name="Google Shape;80;p16"/>
          <p:cNvPicPr preferRelativeResize="0"/>
          <p:nvPr/>
        </p:nvPicPr>
        <p:blipFill rotWithShape="1">
          <a:blip r:embed="rId4">
            <a:alphaModFix/>
          </a:blip>
          <a:srcRect b="0" l="0" r="0" t="72867"/>
          <a:stretch/>
        </p:blipFill>
        <p:spPr>
          <a:xfrm rot="10800000">
            <a:off x="1568900" y="683400"/>
            <a:ext cx="6076950" cy="922625"/>
          </a:xfrm>
          <a:prstGeom prst="rect">
            <a:avLst/>
          </a:prstGeom>
          <a:noFill/>
          <a:ln>
            <a:noFill/>
          </a:ln>
        </p:spPr>
      </p:pic>
      <p:sp>
        <p:nvSpPr>
          <p:cNvPr id="81" name="Google Shape;81;p16"/>
          <p:cNvSpPr txBox="1"/>
          <p:nvPr/>
        </p:nvSpPr>
        <p:spPr>
          <a:xfrm>
            <a:off x="2157775" y="1249213"/>
            <a:ext cx="4771800" cy="236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es" sz="1100">
                <a:solidFill>
                  <a:srgbClr val="0B263F"/>
                </a:solidFill>
                <a:latin typeface="Oswald"/>
                <a:ea typeface="Oswald"/>
                <a:cs typeface="Oswald"/>
                <a:sym typeface="Oswald"/>
              </a:rPr>
              <a:t>Lutthiön, con un enorme poder y control, ha emprendido su marcha hacia la conquista planetaria de toda la galaxia. Su plan es robar las almas de sus víctimas para hacerse más fuerte y poderoso, convirtiéndoles en un ejército de cáscaras vacías que harían cualquier cosa con tal de satisfacer a su señor. </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Clr>
                <a:schemeClr val="dk1"/>
              </a:buClr>
              <a:buSzPts val="1100"/>
              <a:buFont typeface="Arial"/>
              <a:buNone/>
            </a:pPr>
            <a:r>
              <a:t/>
            </a:r>
            <a:endParaRPr sz="1100">
              <a:solidFill>
                <a:srgbClr val="0B263F"/>
              </a:solidFill>
              <a:latin typeface="Oswald"/>
              <a:ea typeface="Oswald"/>
              <a:cs typeface="Oswald"/>
              <a:sym typeface="Oswald"/>
            </a:endParaRPr>
          </a:p>
          <a:p>
            <a:pPr indent="0" lvl="0" marL="0" rtl="0" algn="just">
              <a:lnSpc>
                <a:spcPct val="115000"/>
              </a:lnSpc>
              <a:spcBef>
                <a:spcPts val="0"/>
              </a:spcBef>
              <a:spcAft>
                <a:spcPts val="0"/>
              </a:spcAft>
              <a:buClr>
                <a:schemeClr val="dk1"/>
              </a:buClr>
              <a:buSzPts val="1100"/>
              <a:buFont typeface="Arial"/>
              <a:buNone/>
            </a:pPr>
            <a:r>
              <a:rPr lang="es" sz="1100">
                <a:solidFill>
                  <a:srgbClr val="0B263F"/>
                </a:solidFill>
                <a:latin typeface="Oswald"/>
                <a:ea typeface="Oswald"/>
                <a:cs typeface="Oswald"/>
                <a:sym typeface="Oswald"/>
              </a:rPr>
              <a:t>El deber de Evvö será acabar con el malvado conquistador y recuperar las almas perdidas.</a:t>
            </a:r>
            <a:endParaRPr sz="1100">
              <a:solidFill>
                <a:srgbClr val="0B263F"/>
              </a:solidFill>
              <a:latin typeface="Oswald"/>
              <a:ea typeface="Oswald"/>
              <a:cs typeface="Oswald"/>
              <a:sym typeface="Oswald"/>
            </a:endParaRPr>
          </a:p>
        </p:txBody>
      </p:sp>
      <p:sp>
        <p:nvSpPr>
          <p:cNvPr id="82" name="Google Shape;82;p16"/>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SINOPSIS</a:t>
            </a:r>
            <a:endParaRPr b="1" sz="2300">
              <a:solidFill>
                <a:srgbClr val="2BB4B1"/>
              </a:solidFill>
              <a:latin typeface="Righteous"/>
              <a:ea typeface="Righteous"/>
              <a:cs typeface="Righteous"/>
              <a:sym typeface="Righteous"/>
            </a:endParaRPr>
          </a:p>
        </p:txBody>
      </p:sp>
      <p:pic>
        <p:nvPicPr>
          <p:cNvPr id="84" name="Google Shape;84;p16"/>
          <p:cNvPicPr preferRelativeResize="0"/>
          <p:nvPr/>
        </p:nvPicPr>
        <p:blipFill>
          <a:blip r:embed="rId5">
            <a:alphaModFix/>
          </a:blip>
          <a:stretch>
            <a:fillRect/>
          </a:stretch>
        </p:blipFill>
        <p:spPr>
          <a:xfrm>
            <a:off x="64100" y="4341776"/>
            <a:ext cx="1174001" cy="8800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0" y="0"/>
            <a:ext cx="9143999" cy="5143500"/>
          </a:xfrm>
          <a:prstGeom prst="rect">
            <a:avLst/>
          </a:prstGeom>
          <a:noFill/>
          <a:ln>
            <a:noFill/>
          </a:ln>
        </p:spPr>
      </p:pic>
      <p:pic>
        <p:nvPicPr>
          <p:cNvPr id="90" name="Google Shape;90;p17"/>
          <p:cNvPicPr preferRelativeResize="0"/>
          <p:nvPr/>
        </p:nvPicPr>
        <p:blipFill rotWithShape="1">
          <a:blip r:embed="rId4">
            <a:alphaModFix/>
          </a:blip>
          <a:srcRect b="0" l="-1525" r="6151" t="0"/>
          <a:stretch/>
        </p:blipFill>
        <p:spPr>
          <a:xfrm flipH="1">
            <a:off x="4212150" y="1609750"/>
            <a:ext cx="2266225" cy="1281475"/>
          </a:xfrm>
          <a:prstGeom prst="rect">
            <a:avLst/>
          </a:prstGeom>
          <a:noFill/>
          <a:ln>
            <a:noFill/>
          </a:ln>
        </p:spPr>
      </p:pic>
      <p:sp>
        <p:nvSpPr>
          <p:cNvPr id="91" name="Google Shape;91;p17"/>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nvSpPr>
        <p:spPr>
          <a:xfrm>
            <a:off x="1470500" y="44954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ESTILO VISUAL</a:t>
            </a:r>
            <a:endParaRPr b="1" sz="2300">
              <a:solidFill>
                <a:srgbClr val="2BB4B1"/>
              </a:solidFill>
              <a:latin typeface="Righteous"/>
              <a:ea typeface="Righteous"/>
              <a:cs typeface="Righteous"/>
              <a:sym typeface="Righteous"/>
            </a:endParaRPr>
          </a:p>
        </p:txBody>
      </p:sp>
      <p:pic>
        <p:nvPicPr>
          <p:cNvPr id="93" name="Google Shape;93;p17"/>
          <p:cNvPicPr preferRelativeResize="0"/>
          <p:nvPr/>
        </p:nvPicPr>
        <p:blipFill>
          <a:blip r:embed="rId5">
            <a:alphaModFix/>
          </a:blip>
          <a:stretch>
            <a:fillRect/>
          </a:stretch>
        </p:blipFill>
        <p:spPr>
          <a:xfrm>
            <a:off x="64100" y="4341776"/>
            <a:ext cx="1174001" cy="880072"/>
          </a:xfrm>
          <a:prstGeom prst="rect">
            <a:avLst/>
          </a:prstGeom>
          <a:noFill/>
          <a:ln>
            <a:noFill/>
          </a:ln>
        </p:spPr>
      </p:pic>
      <p:pic>
        <p:nvPicPr>
          <p:cNvPr id="94" name="Google Shape;94;p17"/>
          <p:cNvPicPr preferRelativeResize="0"/>
          <p:nvPr/>
        </p:nvPicPr>
        <p:blipFill rotWithShape="1">
          <a:blip r:embed="rId6">
            <a:alphaModFix/>
          </a:blip>
          <a:srcRect b="0" l="5648" r="-3381" t="2789"/>
          <a:stretch/>
        </p:blipFill>
        <p:spPr>
          <a:xfrm>
            <a:off x="0" y="1583912"/>
            <a:ext cx="2315699" cy="1290550"/>
          </a:xfrm>
          <a:prstGeom prst="rect">
            <a:avLst/>
          </a:prstGeom>
          <a:noFill/>
          <a:ln>
            <a:noFill/>
          </a:ln>
        </p:spPr>
      </p:pic>
      <p:pic>
        <p:nvPicPr>
          <p:cNvPr id="95" name="Google Shape;95;p17"/>
          <p:cNvPicPr preferRelativeResize="0"/>
          <p:nvPr/>
        </p:nvPicPr>
        <p:blipFill rotWithShape="1">
          <a:blip r:embed="rId7">
            <a:alphaModFix/>
          </a:blip>
          <a:srcRect b="3525" l="0" r="2543" t="4189"/>
          <a:stretch/>
        </p:blipFill>
        <p:spPr>
          <a:xfrm>
            <a:off x="2323250" y="2957925"/>
            <a:ext cx="2109713" cy="1383850"/>
          </a:xfrm>
          <a:prstGeom prst="rect">
            <a:avLst/>
          </a:prstGeom>
          <a:noFill/>
          <a:ln>
            <a:noFill/>
          </a:ln>
        </p:spPr>
      </p:pic>
      <p:pic>
        <p:nvPicPr>
          <p:cNvPr id="96" name="Google Shape;96;p17"/>
          <p:cNvPicPr preferRelativeResize="0"/>
          <p:nvPr/>
        </p:nvPicPr>
        <p:blipFill rotWithShape="1">
          <a:blip r:embed="rId8">
            <a:alphaModFix/>
          </a:blip>
          <a:srcRect b="0" l="7484" r="0" t="3166"/>
          <a:stretch/>
        </p:blipFill>
        <p:spPr>
          <a:xfrm>
            <a:off x="-3325" y="32150"/>
            <a:ext cx="2491545" cy="1468300"/>
          </a:xfrm>
          <a:prstGeom prst="rect">
            <a:avLst/>
          </a:prstGeom>
          <a:noFill/>
          <a:ln>
            <a:noFill/>
          </a:ln>
        </p:spPr>
      </p:pic>
      <p:pic>
        <p:nvPicPr>
          <p:cNvPr id="97" name="Google Shape;97;p17"/>
          <p:cNvPicPr preferRelativeResize="0"/>
          <p:nvPr/>
        </p:nvPicPr>
        <p:blipFill rotWithShape="1">
          <a:blip r:embed="rId9">
            <a:alphaModFix/>
          </a:blip>
          <a:srcRect b="0" l="-8047" r="9544" t="0"/>
          <a:stretch/>
        </p:blipFill>
        <p:spPr>
          <a:xfrm>
            <a:off x="-207650" y="2957925"/>
            <a:ext cx="2425175" cy="1383850"/>
          </a:xfrm>
          <a:prstGeom prst="rect">
            <a:avLst/>
          </a:prstGeom>
          <a:noFill/>
          <a:ln>
            <a:noFill/>
          </a:ln>
        </p:spPr>
      </p:pic>
      <p:pic>
        <p:nvPicPr>
          <p:cNvPr id="98" name="Google Shape;98;p17"/>
          <p:cNvPicPr preferRelativeResize="0"/>
          <p:nvPr/>
        </p:nvPicPr>
        <p:blipFill>
          <a:blip r:embed="rId10">
            <a:alphaModFix/>
          </a:blip>
          <a:stretch>
            <a:fillRect/>
          </a:stretch>
        </p:blipFill>
        <p:spPr>
          <a:xfrm>
            <a:off x="4510400" y="2958100"/>
            <a:ext cx="1932037" cy="1383850"/>
          </a:xfrm>
          <a:prstGeom prst="rect">
            <a:avLst/>
          </a:prstGeom>
          <a:noFill/>
          <a:ln>
            <a:noFill/>
          </a:ln>
        </p:spPr>
      </p:pic>
      <p:pic>
        <p:nvPicPr>
          <p:cNvPr id="99" name="Google Shape;99;p17"/>
          <p:cNvPicPr preferRelativeResize="0"/>
          <p:nvPr/>
        </p:nvPicPr>
        <p:blipFill>
          <a:blip r:embed="rId11">
            <a:alphaModFix/>
          </a:blip>
          <a:stretch>
            <a:fillRect/>
          </a:stretch>
        </p:blipFill>
        <p:spPr>
          <a:xfrm>
            <a:off x="2566100" y="33350"/>
            <a:ext cx="2698162" cy="1500450"/>
          </a:xfrm>
          <a:prstGeom prst="rect">
            <a:avLst/>
          </a:prstGeom>
          <a:noFill/>
          <a:ln>
            <a:noFill/>
          </a:ln>
        </p:spPr>
      </p:pic>
      <p:pic>
        <p:nvPicPr>
          <p:cNvPr id="100" name="Google Shape;100;p17"/>
          <p:cNvPicPr preferRelativeResize="0"/>
          <p:nvPr/>
        </p:nvPicPr>
        <p:blipFill rotWithShape="1">
          <a:blip r:embed="rId12">
            <a:alphaModFix/>
          </a:blip>
          <a:srcRect b="25854" l="0" r="0" t="0"/>
          <a:stretch/>
        </p:blipFill>
        <p:spPr>
          <a:xfrm>
            <a:off x="6478375" y="42425"/>
            <a:ext cx="2698150" cy="4296951"/>
          </a:xfrm>
          <a:prstGeom prst="rect">
            <a:avLst/>
          </a:prstGeom>
          <a:noFill/>
          <a:ln>
            <a:noFill/>
          </a:ln>
        </p:spPr>
      </p:pic>
      <p:pic>
        <p:nvPicPr>
          <p:cNvPr id="101" name="Google Shape;101;p17"/>
          <p:cNvPicPr preferRelativeResize="0"/>
          <p:nvPr/>
        </p:nvPicPr>
        <p:blipFill rotWithShape="1">
          <a:blip r:embed="rId13">
            <a:alphaModFix/>
          </a:blip>
          <a:srcRect b="9901" l="5565" r="4083" t="5323"/>
          <a:stretch/>
        </p:blipFill>
        <p:spPr>
          <a:xfrm>
            <a:off x="2323250" y="1602400"/>
            <a:ext cx="1833826" cy="1290550"/>
          </a:xfrm>
          <a:prstGeom prst="rect">
            <a:avLst/>
          </a:prstGeom>
          <a:noFill/>
          <a:ln>
            <a:noFill/>
          </a:ln>
        </p:spPr>
      </p:pic>
      <p:pic>
        <p:nvPicPr>
          <p:cNvPr id="102" name="Google Shape;102;p17"/>
          <p:cNvPicPr preferRelativeResize="0"/>
          <p:nvPr/>
        </p:nvPicPr>
        <p:blipFill rotWithShape="1">
          <a:blip r:embed="rId14">
            <a:alphaModFix/>
          </a:blip>
          <a:srcRect b="0" l="31075" r="31653" t="0"/>
          <a:stretch/>
        </p:blipFill>
        <p:spPr>
          <a:xfrm>
            <a:off x="5328474" y="42425"/>
            <a:ext cx="1098050" cy="1500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8"/>
          <p:cNvPicPr preferRelativeResize="0"/>
          <p:nvPr/>
        </p:nvPicPr>
        <p:blipFill>
          <a:blip r:embed="rId3">
            <a:alphaModFix/>
          </a:blip>
          <a:stretch>
            <a:fillRect/>
          </a:stretch>
        </p:blipFill>
        <p:spPr>
          <a:xfrm>
            <a:off x="0" y="0"/>
            <a:ext cx="9143999" cy="5143500"/>
          </a:xfrm>
          <a:prstGeom prst="rect">
            <a:avLst/>
          </a:prstGeom>
          <a:noFill/>
          <a:ln>
            <a:noFill/>
          </a:ln>
        </p:spPr>
      </p:pic>
      <p:pic>
        <p:nvPicPr>
          <p:cNvPr id="108" name="Google Shape;108;p18"/>
          <p:cNvPicPr preferRelativeResize="0"/>
          <p:nvPr/>
        </p:nvPicPr>
        <p:blipFill>
          <a:blip r:embed="rId4">
            <a:alphaModFix/>
          </a:blip>
          <a:stretch>
            <a:fillRect/>
          </a:stretch>
        </p:blipFill>
        <p:spPr>
          <a:xfrm>
            <a:off x="5384900" y="0"/>
            <a:ext cx="3759108" cy="4341775"/>
          </a:xfrm>
          <a:prstGeom prst="rect">
            <a:avLst/>
          </a:prstGeom>
          <a:noFill/>
          <a:ln>
            <a:noFill/>
          </a:ln>
        </p:spPr>
      </p:pic>
      <p:sp>
        <p:nvSpPr>
          <p:cNvPr id="109" name="Google Shape;109;p18"/>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8"/>
          <p:cNvPicPr preferRelativeResize="0"/>
          <p:nvPr/>
        </p:nvPicPr>
        <p:blipFill rotWithShape="1">
          <a:blip r:embed="rId5">
            <a:alphaModFix/>
          </a:blip>
          <a:srcRect b="0" l="0" r="0" t="72867"/>
          <a:stretch/>
        </p:blipFill>
        <p:spPr>
          <a:xfrm>
            <a:off x="143000" y="2915475"/>
            <a:ext cx="6076950" cy="922625"/>
          </a:xfrm>
          <a:prstGeom prst="rect">
            <a:avLst/>
          </a:prstGeom>
          <a:noFill/>
          <a:ln>
            <a:noFill/>
          </a:ln>
        </p:spPr>
      </p:pic>
      <p:sp>
        <p:nvSpPr>
          <p:cNvPr id="111" name="Google Shape;111;p18"/>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EVVÖ</a:t>
            </a:r>
            <a:endParaRPr b="1" sz="2300">
              <a:solidFill>
                <a:srgbClr val="2BB4B1"/>
              </a:solidFill>
              <a:latin typeface="Righteous"/>
              <a:ea typeface="Righteous"/>
              <a:cs typeface="Righteous"/>
              <a:sym typeface="Righteous"/>
            </a:endParaRPr>
          </a:p>
        </p:txBody>
      </p:sp>
      <p:pic>
        <p:nvPicPr>
          <p:cNvPr id="112" name="Google Shape;112;p18"/>
          <p:cNvPicPr preferRelativeResize="0"/>
          <p:nvPr/>
        </p:nvPicPr>
        <p:blipFill>
          <a:blip r:embed="rId6">
            <a:alphaModFix/>
          </a:blip>
          <a:stretch>
            <a:fillRect/>
          </a:stretch>
        </p:blipFill>
        <p:spPr>
          <a:xfrm>
            <a:off x="64100" y="4341776"/>
            <a:ext cx="1174001" cy="880072"/>
          </a:xfrm>
          <a:prstGeom prst="rect">
            <a:avLst/>
          </a:prstGeom>
          <a:noFill/>
          <a:ln>
            <a:noFill/>
          </a:ln>
        </p:spPr>
      </p:pic>
      <p:pic>
        <p:nvPicPr>
          <p:cNvPr id="113" name="Google Shape;113;p18"/>
          <p:cNvPicPr preferRelativeResize="0"/>
          <p:nvPr/>
        </p:nvPicPr>
        <p:blipFill rotWithShape="1">
          <a:blip r:embed="rId5">
            <a:alphaModFix/>
          </a:blip>
          <a:srcRect b="25412" l="0" r="0" t="0"/>
          <a:stretch/>
        </p:blipFill>
        <p:spPr>
          <a:xfrm>
            <a:off x="143000" y="226825"/>
            <a:ext cx="6076950" cy="2688650"/>
          </a:xfrm>
          <a:prstGeom prst="rect">
            <a:avLst/>
          </a:prstGeom>
          <a:noFill/>
          <a:ln>
            <a:noFill/>
          </a:ln>
        </p:spPr>
      </p:pic>
      <p:sp>
        <p:nvSpPr>
          <p:cNvPr id="114" name="Google Shape;114;p18"/>
          <p:cNvSpPr txBox="1"/>
          <p:nvPr/>
        </p:nvSpPr>
        <p:spPr>
          <a:xfrm>
            <a:off x="632825" y="1703700"/>
            <a:ext cx="5097300" cy="21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0B263F"/>
                </a:solidFill>
                <a:latin typeface="Oswald"/>
                <a:ea typeface="Oswald"/>
                <a:cs typeface="Oswald"/>
                <a:sym typeface="Oswald"/>
              </a:rPr>
              <a:t>Adoptado por los Nev, </a:t>
            </a:r>
            <a:r>
              <a:rPr b="1" lang="es" sz="1100">
                <a:solidFill>
                  <a:srgbClr val="0B263F"/>
                </a:solidFill>
                <a:latin typeface="Oswald"/>
                <a:ea typeface="Oswald"/>
                <a:cs typeface="Oswald"/>
                <a:sym typeface="Oswald"/>
              </a:rPr>
              <a:t>Evvö </a:t>
            </a:r>
            <a:r>
              <a:rPr lang="es" sz="1100">
                <a:solidFill>
                  <a:srgbClr val="0B263F"/>
                </a:solidFill>
                <a:latin typeface="Oswald"/>
                <a:ea typeface="Oswald"/>
                <a:cs typeface="Oswald"/>
                <a:sym typeface="Oswald"/>
              </a:rPr>
              <a:t>creció en Nevoris creyendo que era el último de su especie. Cuando conoce a </a:t>
            </a:r>
            <a:r>
              <a:rPr b="1" lang="es" sz="1100">
                <a:solidFill>
                  <a:srgbClr val="0B263F"/>
                </a:solidFill>
                <a:latin typeface="Oswald"/>
                <a:ea typeface="Oswald"/>
                <a:cs typeface="Oswald"/>
                <a:sym typeface="Oswald"/>
              </a:rPr>
              <a:t>Lutthiön</a:t>
            </a:r>
            <a:r>
              <a:rPr lang="es" sz="1100">
                <a:solidFill>
                  <a:srgbClr val="0B263F"/>
                </a:solidFill>
                <a:latin typeface="Oswald"/>
                <a:ea typeface="Oswald"/>
                <a:cs typeface="Oswald"/>
                <a:sym typeface="Oswald"/>
              </a:rPr>
              <a:t> descubre que no es así, ya que también es como él: un </a:t>
            </a:r>
            <a:r>
              <a:rPr b="1" lang="es" sz="1100">
                <a:solidFill>
                  <a:srgbClr val="0B263F"/>
                </a:solidFill>
                <a:latin typeface="Oswald"/>
                <a:ea typeface="Oswald"/>
                <a:cs typeface="Oswald"/>
                <a:sym typeface="Oswald"/>
              </a:rPr>
              <a:t>Vörex</a:t>
            </a:r>
            <a:r>
              <a:rPr lang="es" sz="1100">
                <a:solidFill>
                  <a:srgbClr val="0B263F"/>
                </a:solidFill>
                <a:latin typeface="Oswald"/>
                <a:ea typeface="Oswald"/>
                <a:cs typeface="Oswald"/>
                <a:sym typeface="Oswald"/>
              </a:rPr>
              <a:t>, de una raza olvidada con el poder de absorber el alma de cualquier criatura. Decidió aprender de él y se convirtieron en maestro y aprendiz, creando un fuerte vínculo.</a:t>
            </a:r>
            <a:endParaRPr sz="1100">
              <a:solidFill>
                <a:srgbClr val="0B263F"/>
              </a:solidFill>
              <a:latin typeface="Oswald"/>
              <a:ea typeface="Oswald"/>
              <a:cs typeface="Oswald"/>
              <a:sym typeface="Oswald"/>
            </a:endParaRPr>
          </a:p>
          <a:p>
            <a:pPr indent="0" lvl="0" marL="0" rtl="0" algn="l">
              <a:spcBef>
                <a:spcPts val="0"/>
              </a:spcBef>
              <a:spcAft>
                <a:spcPts val="0"/>
              </a:spcAft>
              <a:buNone/>
            </a:pPr>
            <a:r>
              <a:rPr lang="es" sz="1100">
                <a:solidFill>
                  <a:srgbClr val="0B263F"/>
                </a:solidFill>
                <a:latin typeface="Oswald"/>
                <a:ea typeface="Oswald"/>
                <a:cs typeface="Oswald"/>
                <a:sym typeface="Oswald"/>
              </a:rPr>
              <a:t>Con su nuevo poder Evvö era capaz de absorber almas y </a:t>
            </a:r>
            <a:r>
              <a:rPr b="1" lang="es" sz="1100">
                <a:solidFill>
                  <a:srgbClr val="0B263F"/>
                </a:solidFill>
                <a:latin typeface="Oswald"/>
                <a:ea typeface="Oswald"/>
                <a:cs typeface="Oswald"/>
                <a:sym typeface="Oswald"/>
              </a:rPr>
              <a:t>evolucionar</a:t>
            </a:r>
            <a:r>
              <a:rPr lang="es" sz="1100">
                <a:solidFill>
                  <a:srgbClr val="0B263F"/>
                </a:solidFill>
                <a:latin typeface="Oswald"/>
                <a:ea typeface="Oswald"/>
                <a:cs typeface="Oswald"/>
                <a:sym typeface="Oswald"/>
              </a:rPr>
              <a:t>, haciéndose cada vez más fuerte.</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Al de enterarse del malvado plan de Lutthiön, s</a:t>
            </a:r>
            <a:r>
              <a:rPr lang="es" sz="1100">
                <a:solidFill>
                  <a:srgbClr val="0B263F"/>
                </a:solidFill>
                <a:latin typeface="Oswald"/>
                <a:ea typeface="Oswald"/>
                <a:cs typeface="Oswald"/>
                <a:sym typeface="Oswald"/>
              </a:rPr>
              <a:t>u objetivo era utilizar este poder para acabar con él, recuperar las almas que ha robado y salvar a su planeta.</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p:txBody>
      </p:sp>
      <p:sp>
        <p:nvSpPr>
          <p:cNvPr id="115" name="Google Shape;115;p18"/>
          <p:cNvSpPr txBox="1"/>
          <p:nvPr/>
        </p:nvSpPr>
        <p:spPr>
          <a:xfrm>
            <a:off x="724325" y="657900"/>
            <a:ext cx="5703900" cy="9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0B263F"/>
                </a:solidFill>
                <a:latin typeface="Oswald"/>
                <a:ea typeface="Oswald"/>
                <a:cs typeface="Oswald"/>
                <a:sym typeface="Oswald"/>
              </a:rPr>
              <a:t>NOMBRE</a:t>
            </a:r>
            <a:r>
              <a:rPr b="1" lang="es" sz="1100">
                <a:solidFill>
                  <a:srgbClr val="0B263F"/>
                </a:solidFill>
                <a:latin typeface="Oswald"/>
                <a:ea typeface="Oswald"/>
                <a:cs typeface="Oswald"/>
                <a:sym typeface="Oswald"/>
              </a:rPr>
              <a:t> </a:t>
            </a:r>
            <a:r>
              <a:rPr lang="es" sz="1100">
                <a:solidFill>
                  <a:srgbClr val="0B263F"/>
                </a:solidFill>
                <a:latin typeface="Oswald"/>
                <a:ea typeface="Oswald"/>
                <a:cs typeface="Oswald"/>
                <a:sym typeface="Oswald"/>
              </a:rPr>
              <a:t>   		Evvö</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EDAD</a:t>
            </a:r>
            <a:r>
              <a:rPr lang="es" sz="1100">
                <a:solidFill>
                  <a:srgbClr val="0B263F"/>
                </a:solidFill>
                <a:latin typeface="Oswald"/>
                <a:ea typeface="Oswald"/>
                <a:cs typeface="Oswald"/>
                <a:sym typeface="Oswald"/>
              </a:rPr>
              <a:t>         		Desconocida</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GÉNERO</a:t>
            </a:r>
            <a:r>
              <a:rPr lang="es" sz="1100">
                <a:solidFill>
                  <a:srgbClr val="0B263F"/>
                </a:solidFill>
                <a:latin typeface="Oswald"/>
                <a:ea typeface="Oswald"/>
                <a:cs typeface="Oswald"/>
                <a:sym typeface="Oswald"/>
              </a:rPr>
              <a:t>     		Desconocido</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ORIGEN			</a:t>
            </a:r>
            <a:r>
              <a:rPr lang="es" sz="1100">
                <a:solidFill>
                  <a:srgbClr val="0B263F"/>
                </a:solidFill>
                <a:latin typeface="Oswald"/>
                <a:ea typeface="Oswald"/>
                <a:cs typeface="Oswald"/>
                <a:sym typeface="Oswald"/>
              </a:rPr>
              <a:t>Desconocido</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HOGAR			</a:t>
            </a:r>
            <a:r>
              <a:rPr lang="es" sz="1100">
                <a:solidFill>
                  <a:srgbClr val="0B263F"/>
                </a:solidFill>
                <a:latin typeface="Oswald"/>
                <a:ea typeface="Oswald"/>
                <a:cs typeface="Oswald"/>
                <a:sym typeface="Oswald"/>
              </a:rPr>
              <a:t>Nevoris, </a:t>
            </a:r>
            <a:r>
              <a:rPr lang="es" sz="1100">
                <a:solidFill>
                  <a:srgbClr val="0B263F"/>
                </a:solidFill>
                <a:latin typeface="Oswald"/>
                <a:ea typeface="Oswald"/>
                <a:cs typeface="Oswald"/>
                <a:sym typeface="Oswald"/>
              </a:rPr>
              <a:t>Planeta Nevin</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p:txBody>
      </p:sp>
      <p:sp>
        <p:nvSpPr>
          <p:cNvPr id="116" name="Google Shape;116;p18"/>
          <p:cNvSpPr txBox="1"/>
          <p:nvPr/>
        </p:nvSpPr>
        <p:spPr>
          <a:xfrm>
            <a:off x="1430600" y="728700"/>
            <a:ext cx="2387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0" y="0"/>
            <a:ext cx="9144000" cy="5143375"/>
          </a:xfrm>
          <a:prstGeom prst="rect">
            <a:avLst/>
          </a:prstGeom>
          <a:noFill/>
          <a:ln>
            <a:noFill/>
          </a:ln>
        </p:spPr>
      </p:pic>
      <p:sp>
        <p:nvSpPr>
          <p:cNvPr id="122" name="Google Shape;122;p19"/>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LUTTHIÖN</a:t>
            </a:r>
            <a:endParaRPr b="1" sz="2300">
              <a:solidFill>
                <a:srgbClr val="2BB4B1"/>
              </a:solidFill>
              <a:latin typeface="Righteous"/>
              <a:ea typeface="Righteous"/>
              <a:cs typeface="Righteous"/>
              <a:sym typeface="Righteous"/>
            </a:endParaRPr>
          </a:p>
        </p:txBody>
      </p:sp>
      <p:pic>
        <p:nvPicPr>
          <p:cNvPr id="124" name="Google Shape;124;p19"/>
          <p:cNvPicPr preferRelativeResize="0"/>
          <p:nvPr/>
        </p:nvPicPr>
        <p:blipFill>
          <a:blip r:embed="rId4">
            <a:alphaModFix/>
          </a:blip>
          <a:stretch>
            <a:fillRect/>
          </a:stretch>
        </p:blipFill>
        <p:spPr>
          <a:xfrm>
            <a:off x="64100" y="4341776"/>
            <a:ext cx="1174001" cy="880072"/>
          </a:xfrm>
          <a:prstGeom prst="rect">
            <a:avLst/>
          </a:prstGeom>
          <a:noFill/>
          <a:ln>
            <a:noFill/>
          </a:ln>
        </p:spPr>
      </p:pic>
      <p:pic>
        <p:nvPicPr>
          <p:cNvPr id="125" name="Google Shape;125;p19"/>
          <p:cNvPicPr preferRelativeResize="0"/>
          <p:nvPr/>
        </p:nvPicPr>
        <p:blipFill>
          <a:blip r:embed="rId5">
            <a:alphaModFix/>
          </a:blip>
          <a:stretch>
            <a:fillRect/>
          </a:stretch>
        </p:blipFill>
        <p:spPr>
          <a:xfrm>
            <a:off x="1" y="0"/>
            <a:ext cx="3336178" cy="4341775"/>
          </a:xfrm>
          <a:prstGeom prst="rect">
            <a:avLst/>
          </a:prstGeom>
          <a:noFill/>
          <a:ln>
            <a:noFill/>
          </a:ln>
        </p:spPr>
      </p:pic>
      <p:pic>
        <p:nvPicPr>
          <p:cNvPr id="126" name="Google Shape;126;p19"/>
          <p:cNvPicPr preferRelativeResize="0"/>
          <p:nvPr/>
        </p:nvPicPr>
        <p:blipFill rotWithShape="1">
          <a:blip r:embed="rId6">
            <a:alphaModFix/>
          </a:blip>
          <a:srcRect b="0" l="0" r="0" t="72867"/>
          <a:stretch/>
        </p:blipFill>
        <p:spPr>
          <a:xfrm>
            <a:off x="3162075" y="3046350"/>
            <a:ext cx="6076950" cy="922625"/>
          </a:xfrm>
          <a:prstGeom prst="rect">
            <a:avLst/>
          </a:prstGeom>
          <a:noFill/>
          <a:ln>
            <a:noFill/>
          </a:ln>
        </p:spPr>
      </p:pic>
      <p:pic>
        <p:nvPicPr>
          <p:cNvPr id="127" name="Google Shape;127;p19"/>
          <p:cNvPicPr preferRelativeResize="0"/>
          <p:nvPr/>
        </p:nvPicPr>
        <p:blipFill rotWithShape="1">
          <a:blip r:embed="rId6">
            <a:alphaModFix/>
          </a:blip>
          <a:srcRect b="25412" l="0" r="0" t="0"/>
          <a:stretch/>
        </p:blipFill>
        <p:spPr>
          <a:xfrm>
            <a:off x="3162075" y="357700"/>
            <a:ext cx="6076950" cy="2688650"/>
          </a:xfrm>
          <a:prstGeom prst="rect">
            <a:avLst/>
          </a:prstGeom>
          <a:noFill/>
          <a:ln>
            <a:noFill/>
          </a:ln>
        </p:spPr>
      </p:pic>
      <p:sp>
        <p:nvSpPr>
          <p:cNvPr id="128" name="Google Shape;128;p19"/>
          <p:cNvSpPr txBox="1"/>
          <p:nvPr/>
        </p:nvSpPr>
        <p:spPr>
          <a:xfrm>
            <a:off x="3651900" y="1834575"/>
            <a:ext cx="5097300" cy="214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rgbClr val="0B263F"/>
                </a:solidFill>
                <a:latin typeface="Oswald"/>
                <a:ea typeface="Oswald"/>
                <a:cs typeface="Oswald"/>
                <a:sym typeface="Oswald"/>
              </a:rPr>
              <a:t>Lutthiön, un ser extremadamente misterioso. Se contaban leyendas de el último de los Vörex, la ancestral raza capaz de absorber almas. Creció solo, pensando que su especie se había extinguido, sin familia y sin hogar. Hasta que conoció a Evvö y con él surgió su esperanza. Su plan era entrenarle y, cuando estuviera listo, empezar juntos una invasión galáctica absorbiendo el alma de planetas enteros. Así, con un ejército de cuerpos vacíos y obedientes, dominaría la galaxia y jamás volvería a estar solo.</a:t>
            </a:r>
            <a:endParaRPr sz="1100">
              <a:solidFill>
                <a:srgbClr val="0B263F"/>
              </a:solidFill>
              <a:latin typeface="Oswald"/>
              <a:ea typeface="Oswald"/>
              <a:cs typeface="Oswald"/>
              <a:sym typeface="Oswald"/>
            </a:endParaRPr>
          </a:p>
          <a:p>
            <a:pPr indent="0" lvl="0" marL="0" rtl="0" algn="l">
              <a:lnSpc>
                <a:spcPct val="115000"/>
              </a:lnSpc>
              <a:spcBef>
                <a:spcPts val="0"/>
              </a:spcBef>
              <a:spcAft>
                <a:spcPts val="0"/>
              </a:spcAft>
              <a:buNone/>
            </a:pPr>
            <a:r>
              <a:t/>
            </a:r>
            <a:endParaRPr sz="1100">
              <a:solidFill>
                <a:srgbClr val="0B263F"/>
              </a:solidFill>
              <a:latin typeface="Oswald"/>
              <a:ea typeface="Oswald"/>
              <a:cs typeface="Oswald"/>
              <a:sym typeface="Oswald"/>
            </a:endParaRPr>
          </a:p>
          <a:p>
            <a:pPr indent="0" lvl="0" marL="0" rtl="0" algn="l">
              <a:spcBef>
                <a:spcPts val="0"/>
              </a:spcBef>
              <a:spcAft>
                <a:spcPts val="0"/>
              </a:spcAft>
              <a:buNone/>
            </a:pPr>
            <a:r>
              <a:t/>
            </a:r>
            <a:endParaRPr>
              <a:solidFill>
                <a:srgbClr val="0B263F"/>
              </a:solidFill>
              <a:latin typeface="Oswald"/>
              <a:ea typeface="Oswald"/>
              <a:cs typeface="Oswald"/>
              <a:sym typeface="Oswald"/>
            </a:endParaRPr>
          </a:p>
          <a:p>
            <a:pPr indent="0" lvl="0" marL="0" rtl="0" algn="l">
              <a:spcBef>
                <a:spcPts val="0"/>
              </a:spcBef>
              <a:spcAft>
                <a:spcPts val="0"/>
              </a:spcAft>
              <a:buNone/>
            </a:pPr>
            <a:r>
              <a:t/>
            </a:r>
            <a:endParaRPr sz="1100">
              <a:solidFill>
                <a:srgbClr val="0B263F"/>
              </a:solidFill>
              <a:latin typeface="Oswald"/>
              <a:ea typeface="Oswald"/>
              <a:cs typeface="Oswald"/>
              <a:sym typeface="Oswald"/>
            </a:endParaRPr>
          </a:p>
        </p:txBody>
      </p:sp>
      <p:sp>
        <p:nvSpPr>
          <p:cNvPr id="129" name="Google Shape;129;p19"/>
          <p:cNvSpPr txBox="1"/>
          <p:nvPr/>
        </p:nvSpPr>
        <p:spPr>
          <a:xfrm>
            <a:off x="3764625" y="771150"/>
            <a:ext cx="5703900" cy="9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0B263F"/>
                </a:solidFill>
                <a:latin typeface="Oswald"/>
                <a:ea typeface="Oswald"/>
                <a:cs typeface="Oswald"/>
                <a:sym typeface="Oswald"/>
              </a:rPr>
              <a:t>NOMBRE </a:t>
            </a:r>
            <a:r>
              <a:rPr lang="es" sz="1100">
                <a:solidFill>
                  <a:srgbClr val="0B263F"/>
                </a:solidFill>
                <a:latin typeface="Oswald"/>
                <a:ea typeface="Oswald"/>
                <a:cs typeface="Oswald"/>
                <a:sym typeface="Oswald"/>
              </a:rPr>
              <a:t>   		Lutthiön</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EDAD</a:t>
            </a:r>
            <a:r>
              <a:rPr lang="es" sz="1100">
                <a:solidFill>
                  <a:srgbClr val="0B263F"/>
                </a:solidFill>
                <a:latin typeface="Oswald"/>
                <a:ea typeface="Oswald"/>
                <a:cs typeface="Oswald"/>
                <a:sym typeface="Oswald"/>
              </a:rPr>
              <a:t>         		Desconocida</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GÉNERO</a:t>
            </a:r>
            <a:r>
              <a:rPr lang="es" sz="1100">
                <a:solidFill>
                  <a:srgbClr val="0B263F"/>
                </a:solidFill>
                <a:latin typeface="Oswald"/>
                <a:ea typeface="Oswald"/>
                <a:cs typeface="Oswald"/>
                <a:sym typeface="Oswald"/>
              </a:rPr>
              <a:t>     		Desconocido</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ORIGEN			</a:t>
            </a:r>
            <a:r>
              <a:rPr lang="es" sz="1100">
                <a:solidFill>
                  <a:srgbClr val="0B263F"/>
                </a:solidFill>
                <a:latin typeface="Oswald"/>
                <a:ea typeface="Oswald"/>
                <a:cs typeface="Oswald"/>
                <a:sym typeface="Oswald"/>
              </a:rPr>
              <a:t>Desconocido</a:t>
            </a:r>
            <a:endParaRPr sz="1100">
              <a:solidFill>
                <a:srgbClr val="0B263F"/>
              </a:solidFill>
              <a:latin typeface="Oswald"/>
              <a:ea typeface="Oswald"/>
              <a:cs typeface="Oswald"/>
              <a:sym typeface="Oswald"/>
            </a:endParaRPr>
          </a:p>
          <a:p>
            <a:pPr indent="0" lvl="0" marL="0" rtl="0" algn="l">
              <a:spcBef>
                <a:spcPts val="0"/>
              </a:spcBef>
              <a:spcAft>
                <a:spcPts val="0"/>
              </a:spcAft>
              <a:buNone/>
            </a:pPr>
            <a:r>
              <a:rPr b="1" lang="es" sz="1100">
                <a:solidFill>
                  <a:srgbClr val="0B263F"/>
                </a:solidFill>
                <a:latin typeface="Oswald"/>
                <a:ea typeface="Oswald"/>
                <a:cs typeface="Oswald"/>
                <a:sym typeface="Oswald"/>
              </a:rPr>
              <a:t>HOGAR			</a:t>
            </a:r>
            <a:r>
              <a:rPr lang="es" sz="1100">
                <a:solidFill>
                  <a:srgbClr val="0B263F"/>
                </a:solidFill>
                <a:latin typeface="Oswald"/>
                <a:ea typeface="Oswald"/>
                <a:cs typeface="Oswald"/>
                <a:sym typeface="Oswald"/>
              </a:rPr>
              <a:t>Ninguno</a:t>
            </a:r>
            <a:endParaRPr sz="1100">
              <a:solidFill>
                <a:srgbClr val="0B263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0"/>
          <p:cNvPicPr preferRelativeResize="0"/>
          <p:nvPr/>
        </p:nvPicPr>
        <p:blipFill>
          <a:blip r:embed="rId3">
            <a:alphaModFix/>
          </a:blip>
          <a:stretch>
            <a:fillRect/>
          </a:stretch>
        </p:blipFill>
        <p:spPr>
          <a:xfrm>
            <a:off x="3481175" y="0"/>
            <a:ext cx="3693468" cy="4341775"/>
          </a:xfrm>
          <a:prstGeom prst="rect">
            <a:avLst/>
          </a:prstGeom>
          <a:noFill/>
          <a:ln>
            <a:noFill/>
          </a:ln>
        </p:spPr>
      </p:pic>
      <p:pic>
        <p:nvPicPr>
          <p:cNvPr id="135" name="Google Shape;135;p20"/>
          <p:cNvPicPr preferRelativeResize="0"/>
          <p:nvPr/>
        </p:nvPicPr>
        <p:blipFill>
          <a:blip r:embed="rId4">
            <a:alphaModFix/>
          </a:blip>
          <a:stretch>
            <a:fillRect/>
          </a:stretch>
        </p:blipFill>
        <p:spPr>
          <a:xfrm>
            <a:off x="0" y="0"/>
            <a:ext cx="3807706" cy="4341780"/>
          </a:xfrm>
          <a:prstGeom prst="rect">
            <a:avLst/>
          </a:prstGeom>
          <a:noFill/>
          <a:ln>
            <a:noFill/>
          </a:ln>
        </p:spPr>
      </p:pic>
      <p:sp>
        <p:nvSpPr>
          <p:cNvPr id="136" name="Google Shape;136;p20"/>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txBox="1"/>
          <p:nvPr/>
        </p:nvSpPr>
        <p:spPr>
          <a:xfrm>
            <a:off x="1512925"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LUTTHIÖN</a:t>
            </a:r>
            <a:endParaRPr b="1" sz="2300">
              <a:solidFill>
                <a:srgbClr val="2BB4B1"/>
              </a:solidFill>
              <a:latin typeface="Righteous"/>
              <a:ea typeface="Righteous"/>
              <a:cs typeface="Righteous"/>
              <a:sym typeface="Righteous"/>
            </a:endParaRPr>
          </a:p>
        </p:txBody>
      </p:sp>
      <p:pic>
        <p:nvPicPr>
          <p:cNvPr id="138" name="Google Shape;138;p20"/>
          <p:cNvPicPr preferRelativeResize="0"/>
          <p:nvPr/>
        </p:nvPicPr>
        <p:blipFill>
          <a:blip r:embed="rId5">
            <a:alphaModFix/>
          </a:blip>
          <a:stretch>
            <a:fillRect/>
          </a:stretch>
        </p:blipFill>
        <p:spPr>
          <a:xfrm>
            <a:off x="64100" y="4341776"/>
            <a:ext cx="1174001" cy="880072"/>
          </a:xfrm>
          <a:prstGeom prst="rect">
            <a:avLst/>
          </a:prstGeom>
          <a:noFill/>
          <a:ln>
            <a:noFill/>
          </a:ln>
        </p:spPr>
      </p:pic>
      <p:pic>
        <p:nvPicPr>
          <p:cNvPr id="139" name="Google Shape;139;p20"/>
          <p:cNvPicPr preferRelativeResize="0"/>
          <p:nvPr/>
        </p:nvPicPr>
        <p:blipFill rotWithShape="1">
          <a:blip r:embed="rId6">
            <a:alphaModFix/>
          </a:blip>
          <a:srcRect b="0" l="19128" r="11010" t="0"/>
          <a:stretch/>
        </p:blipFill>
        <p:spPr>
          <a:xfrm>
            <a:off x="7001300" y="0"/>
            <a:ext cx="2142701" cy="4341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1"/>
          <p:cNvPicPr preferRelativeResize="0"/>
          <p:nvPr/>
        </p:nvPicPr>
        <p:blipFill rotWithShape="1">
          <a:blip r:embed="rId3">
            <a:alphaModFix/>
          </a:blip>
          <a:srcRect b="0" l="0" r="7028" t="0"/>
          <a:stretch/>
        </p:blipFill>
        <p:spPr>
          <a:xfrm>
            <a:off x="0" y="0"/>
            <a:ext cx="9144000" cy="4464850"/>
          </a:xfrm>
          <a:prstGeom prst="rect">
            <a:avLst/>
          </a:prstGeom>
          <a:noFill/>
          <a:ln>
            <a:noFill/>
          </a:ln>
        </p:spPr>
      </p:pic>
      <p:sp>
        <p:nvSpPr>
          <p:cNvPr id="145" name="Google Shape;145;p21"/>
          <p:cNvSpPr/>
          <p:nvPr/>
        </p:nvSpPr>
        <p:spPr>
          <a:xfrm>
            <a:off x="0" y="4341775"/>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nvSpPr>
        <p:spPr>
          <a:xfrm>
            <a:off x="1480750" y="4495463"/>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rgbClr val="2BB4B1"/>
                </a:solidFill>
                <a:latin typeface="Righteous"/>
                <a:ea typeface="Righteous"/>
                <a:cs typeface="Righteous"/>
                <a:sym typeface="Righteous"/>
              </a:rPr>
              <a:t>KHAL’THUR</a:t>
            </a:r>
            <a:endParaRPr b="1" sz="2300">
              <a:solidFill>
                <a:srgbClr val="2BB4B1"/>
              </a:solidFill>
              <a:latin typeface="Righteous"/>
              <a:ea typeface="Righteous"/>
              <a:cs typeface="Righteous"/>
              <a:sym typeface="Righteous"/>
            </a:endParaRPr>
          </a:p>
        </p:txBody>
      </p:sp>
      <p:pic>
        <p:nvPicPr>
          <p:cNvPr id="147" name="Google Shape;147;p21"/>
          <p:cNvPicPr preferRelativeResize="0"/>
          <p:nvPr/>
        </p:nvPicPr>
        <p:blipFill>
          <a:blip r:embed="rId4">
            <a:alphaModFix/>
          </a:blip>
          <a:stretch>
            <a:fillRect/>
          </a:stretch>
        </p:blipFill>
        <p:spPr>
          <a:xfrm>
            <a:off x="64100" y="4341776"/>
            <a:ext cx="1174001" cy="880072"/>
          </a:xfrm>
          <a:prstGeom prst="rect">
            <a:avLst/>
          </a:prstGeom>
          <a:noFill/>
          <a:ln>
            <a:noFill/>
          </a:ln>
        </p:spPr>
      </p:pic>
      <p:pic>
        <p:nvPicPr>
          <p:cNvPr id="148" name="Google Shape;148;p21"/>
          <p:cNvPicPr preferRelativeResize="0"/>
          <p:nvPr/>
        </p:nvPicPr>
        <p:blipFill rotWithShape="1">
          <a:blip r:embed="rId5">
            <a:alphaModFix/>
          </a:blip>
          <a:srcRect b="0" l="0" r="0" t="72867"/>
          <a:stretch/>
        </p:blipFill>
        <p:spPr>
          <a:xfrm>
            <a:off x="256150" y="1573750"/>
            <a:ext cx="6076950" cy="922625"/>
          </a:xfrm>
          <a:prstGeom prst="rect">
            <a:avLst/>
          </a:prstGeom>
          <a:noFill/>
          <a:ln>
            <a:noFill/>
          </a:ln>
        </p:spPr>
      </p:pic>
      <p:pic>
        <p:nvPicPr>
          <p:cNvPr id="149" name="Google Shape;149;p21"/>
          <p:cNvPicPr preferRelativeResize="0"/>
          <p:nvPr/>
        </p:nvPicPr>
        <p:blipFill rotWithShape="1">
          <a:blip r:embed="rId5">
            <a:alphaModFix/>
          </a:blip>
          <a:srcRect b="51225" l="0" r="0" t="36406"/>
          <a:stretch/>
        </p:blipFill>
        <p:spPr>
          <a:xfrm>
            <a:off x="256150" y="1215650"/>
            <a:ext cx="6076950" cy="358100"/>
          </a:xfrm>
          <a:prstGeom prst="rect">
            <a:avLst/>
          </a:prstGeom>
          <a:noFill/>
          <a:ln>
            <a:noFill/>
          </a:ln>
        </p:spPr>
      </p:pic>
      <p:pic>
        <p:nvPicPr>
          <p:cNvPr id="150" name="Google Shape;150;p21"/>
          <p:cNvPicPr preferRelativeResize="0"/>
          <p:nvPr/>
        </p:nvPicPr>
        <p:blipFill rotWithShape="1">
          <a:blip r:embed="rId5">
            <a:alphaModFix/>
          </a:blip>
          <a:srcRect b="0" l="0" r="0" t="72867"/>
          <a:stretch/>
        </p:blipFill>
        <p:spPr>
          <a:xfrm rot="10800000">
            <a:off x="256150" y="318750"/>
            <a:ext cx="6076950" cy="896900"/>
          </a:xfrm>
          <a:prstGeom prst="rect">
            <a:avLst/>
          </a:prstGeom>
          <a:noFill/>
          <a:ln>
            <a:noFill/>
          </a:ln>
        </p:spPr>
      </p:pic>
      <p:sp>
        <p:nvSpPr>
          <p:cNvPr id="151" name="Google Shape;151;p21"/>
          <p:cNvSpPr txBox="1"/>
          <p:nvPr/>
        </p:nvSpPr>
        <p:spPr>
          <a:xfrm>
            <a:off x="700100" y="952663"/>
            <a:ext cx="5303100" cy="216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100">
                <a:solidFill>
                  <a:srgbClr val="0B263F"/>
                </a:solidFill>
                <a:latin typeface="Oswald"/>
                <a:ea typeface="Oswald"/>
                <a:cs typeface="Oswald"/>
                <a:sym typeface="Oswald"/>
              </a:rPr>
              <a:t>Los </a:t>
            </a:r>
            <a:r>
              <a:rPr b="1" lang="es" sz="1100">
                <a:solidFill>
                  <a:srgbClr val="0B263F"/>
                </a:solidFill>
                <a:latin typeface="Oswald"/>
                <a:ea typeface="Oswald"/>
                <a:cs typeface="Oswald"/>
                <a:sym typeface="Oswald"/>
              </a:rPr>
              <a:t>Khal’Thur</a:t>
            </a:r>
            <a:r>
              <a:rPr lang="es" sz="1100">
                <a:solidFill>
                  <a:srgbClr val="0B263F"/>
                </a:solidFill>
                <a:latin typeface="Oswald"/>
                <a:ea typeface="Oswald"/>
                <a:cs typeface="Oswald"/>
                <a:sym typeface="Oswald"/>
              </a:rPr>
              <a:t> son una raza de naturaleza guerrera, razón por la cual fueron las primeras víctimas de Lutthiön. Cuando llegó a su planeta, a pesar de resistirse tratando de luchar contra él, Lutthiön absorbió sus almas hasta que no quedó nadie con vida. Ahora, controlados y sin vida en su interior, forman las filas de su ejército.</a:t>
            </a:r>
            <a:endParaRPr sz="1100">
              <a:solidFill>
                <a:srgbClr val="0B263F"/>
              </a:solidFill>
              <a:latin typeface="Oswald"/>
              <a:ea typeface="Oswald"/>
              <a:cs typeface="Oswald"/>
              <a:sym typeface="Oswald"/>
            </a:endParaRPr>
          </a:p>
        </p:txBody>
      </p:sp>
      <p:pic>
        <p:nvPicPr>
          <p:cNvPr id="152" name="Google Shape;152;p21"/>
          <p:cNvPicPr preferRelativeResize="0"/>
          <p:nvPr/>
        </p:nvPicPr>
        <p:blipFill>
          <a:blip r:embed="rId6">
            <a:alphaModFix/>
          </a:blip>
          <a:stretch>
            <a:fillRect/>
          </a:stretch>
        </p:blipFill>
        <p:spPr>
          <a:xfrm>
            <a:off x="6519825" y="-12"/>
            <a:ext cx="2624178" cy="43417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